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76" r:id="rId2"/>
    <p:sldId id="275" r:id="rId3"/>
    <p:sldId id="278" r:id="rId4"/>
    <p:sldId id="296" r:id="rId5"/>
    <p:sldId id="297" r:id="rId6"/>
    <p:sldId id="298" r:id="rId7"/>
    <p:sldId id="280" r:id="rId8"/>
    <p:sldId id="281" r:id="rId9"/>
    <p:sldId id="299" r:id="rId10"/>
    <p:sldId id="283" r:id="rId11"/>
    <p:sldId id="287" r:id="rId12"/>
    <p:sldId id="284" r:id="rId13"/>
    <p:sldId id="285" r:id="rId14"/>
    <p:sldId id="286" r:id="rId15"/>
    <p:sldId id="300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letter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3333FF"/>
    <a:srgbClr val="006C31"/>
    <a:srgbClr val="009A46"/>
    <a:srgbClr val="00602B"/>
    <a:srgbClr val="0066CC"/>
    <a:srgbClr val="C8D5FD"/>
    <a:srgbClr val="FFF7AE"/>
    <a:srgbClr val="90989E"/>
    <a:srgbClr val="829E9C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8" y="-6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94" y="-72"/>
      </p:cViewPr>
      <p:guideLst>
        <p:guide orient="horz" pos="2919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342" y="4405631"/>
            <a:ext cx="5116734" cy="41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6390" rIns="94375" bIns="46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0088"/>
            <a:ext cx="4611688" cy="3459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34950"/>
            <a:ext cx="2063750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34950"/>
            <a:ext cx="6040437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34950"/>
            <a:ext cx="5492750" cy="779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92175"/>
            <a:ext cx="8256587" cy="56546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92175"/>
            <a:ext cx="4051300" cy="565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892175"/>
            <a:ext cx="4052887" cy="565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92175"/>
            <a:ext cx="825658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62758" name="Rectangle 6"/>
          <p:cNvSpPr>
            <a:spLocks noGrp="1" noChangeArrowheads="1"/>
          </p:cNvSpPr>
          <p:nvPr/>
        </p:nvSpPr>
        <p:spPr bwMode="auto">
          <a:xfrm>
            <a:off x="8507413" y="65182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fld id="{359F3E87-E8AA-49E0-939C-3824012607BC}" type="slidenum">
              <a:rPr lang="en-US" sz="900"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en-US" sz="900" b="0" dirty="0">
              <a:latin typeface="Arial" charset="0"/>
              <a:cs typeface="+mn-cs"/>
            </a:endParaRP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34950"/>
            <a:ext cx="5492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2778" name="Rectangle 26" descr="ABL"/>
          <p:cNvSpPr>
            <a:spLocks noChangeArrowheads="1"/>
          </p:cNvSpPr>
          <p:nvPr userDrawn="1"/>
        </p:nvSpPr>
        <p:spPr bwMode="auto">
          <a:xfrm>
            <a:off x="1047750" y="6629400"/>
            <a:ext cx="7080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b="0" dirty="0" smtClean="0">
                <a:solidFill>
                  <a:srgbClr val="003399"/>
                </a:solidFill>
                <a:cs typeface="+mn-cs"/>
              </a:rPr>
              <a:t>22 CFR 125.4(b)(13) applicable</a:t>
            </a:r>
            <a:endParaRPr lang="en-US" sz="900" b="0" dirty="0">
              <a:solidFill>
                <a:srgbClr val="003399"/>
              </a:solidFill>
              <a:cs typeface="+mn-cs"/>
            </a:endParaRPr>
          </a:p>
        </p:txBody>
      </p:sp>
      <p:pic>
        <p:nvPicPr>
          <p:cNvPr id="1035" name="Picture 27" descr="jwst_circle_design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ASA_BallTran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5615" y="173110"/>
            <a:ext cx="698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elis_c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39974" y="346764"/>
            <a:ext cx="1172953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B3D91"/>
          </a:solidFill>
          <a:latin typeface="Impact" pitchFamily="34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</a:defRPr>
      </a:lvl2pPr>
      <a:lvl3pPr marL="969963" indent="-169863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Palatino Linotype" pitchFamily="18" charset="0"/>
        <a:buChar char="»"/>
        <a:defRPr sz="1900">
          <a:solidFill>
            <a:schemeClr val="tx1"/>
          </a:solidFill>
          <a:latin typeface="+mn-lt"/>
        </a:defRPr>
      </a:lvl3pPr>
      <a:lvl4pPr marL="1290638" indent="-2063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Arial" charset="0"/>
        <a:buChar char="-"/>
        <a:defRPr sz="1900">
          <a:solidFill>
            <a:schemeClr val="tx1"/>
          </a:solidFill>
          <a:latin typeface="+mn-lt"/>
        </a:defRPr>
      </a:lvl4pPr>
      <a:lvl5pPr marL="16367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defRPr sz="1900">
          <a:solidFill>
            <a:schemeClr val="tx1"/>
          </a:solidFill>
          <a:latin typeface="+mn-lt"/>
        </a:defRPr>
      </a:lvl5pPr>
      <a:lvl6pPr marL="20939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defRPr sz="1900">
          <a:solidFill>
            <a:schemeClr val="tx1"/>
          </a:solidFill>
          <a:latin typeface="+mn-lt"/>
        </a:defRPr>
      </a:lvl6pPr>
      <a:lvl7pPr marL="25511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defRPr sz="1900">
          <a:solidFill>
            <a:schemeClr val="tx1"/>
          </a:solidFill>
          <a:latin typeface="+mn-lt"/>
        </a:defRPr>
      </a:lvl7pPr>
      <a:lvl8pPr marL="30083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defRPr sz="1900">
          <a:solidFill>
            <a:schemeClr val="tx1"/>
          </a:solidFill>
          <a:latin typeface="+mn-lt"/>
        </a:defRPr>
      </a:lvl8pPr>
      <a:lvl9pPr marL="34655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JWST’s Cryogenic Position Metrology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9" y="3387435"/>
            <a:ext cx="7762009" cy="2545773"/>
          </a:xfrm>
        </p:spPr>
        <p:txBody>
          <a:bodyPr/>
          <a:lstStyle/>
          <a:p>
            <a:pPr algn="l"/>
            <a:r>
              <a:rPr lang="en-US" dirty="0" smtClean="0"/>
              <a:t>ITT </a:t>
            </a:r>
            <a:r>
              <a:rPr lang="en-US" dirty="0" err="1" smtClean="0"/>
              <a:t>Exelis</a:t>
            </a:r>
            <a:r>
              <a:rPr lang="en-US" dirty="0" smtClean="0"/>
              <a:t>:  Tony </a:t>
            </a:r>
            <a:r>
              <a:rPr lang="en-US" dirty="0" err="1" smtClean="0"/>
              <a:t>L.Whitman</a:t>
            </a:r>
            <a:r>
              <a:rPr lang="en-US" dirty="0" smtClean="0"/>
              <a:t>, Thomas </a:t>
            </a:r>
            <a:r>
              <a:rPr lang="en-US" dirty="0" err="1" smtClean="0"/>
              <a:t>Scorse</a:t>
            </a:r>
            <a:r>
              <a:rPr lang="en-US" dirty="0" smtClean="0"/>
              <a:t>, Keith A. </a:t>
            </a:r>
            <a:r>
              <a:rPr lang="en-US" dirty="0" err="1" smtClean="0"/>
              <a:t>Havey</a:t>
            </a:r>
            <a:r>
              <a:rPr lang="en-US" dirty="0" smtClean="0"/>
              <a:t>, </a:t>
            </a:r>
            <a:r>
              <a:rPr lang="en-US" dirty="0" err="1" smtClean="0"/>
              <a:t>Jr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Johns Hopkins University: Randolph P. Hammond, Joe Orndorff, Stephen Hope, Stephen A. </a:t>
            </a:r>
            <a:r>
              <a:rPr lang="en-US" dirty="0" err="1" smtClean="0"/>
              <a:t>Smee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SPIE 8442 – 91</a:t>
            </a:r>
          </a:p>
          <a:p>
            <a:pPr algn="l"/>
            <a:r>
              <a:rPr lang="en-US" dirty="0" smtClean="0"/>
              <a:t>July 6, 2012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Drive</a:t>
            </a:r>
            <a:endParaRPr lang="en-US" dirty="0"/>
          </a:p>
        </p:txBody>
      </p:sp>
      <p:pic>
        <p:nvPicPr>
          <p:cNvPr id="4" name="Content Placeholder 3" descr="C:\Users\smee\Documents\Downloads\DSCN1090.JPG"/>
          <p:cNvPicPr>
            <a:picLocks noGrp="1"/>
          </p:cNvPicPr>
          <p:nvPr>
            <p:ph idx="1"/>
          </p:nvPr>
        </p:nvPicPr>
        <p:blipFill>
          <a:blip r:embed="rId2" cstate="print"/>
          <a:srcRect l="9987" r="4871" b="5415"/>
          <a:stretch>
            <a:fillRect/>
          </a:stretch>
        </p:blipFill>
        <p:spPr bwMode="auto">
          <a:xfrm rot="5400000">
            <a:off x="849084" y="881747"/>
            <a:ext cx="5399315" cy="57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4108449" y="1757362"/>
            <a:ext cx="4458608" cy="3780545"/>
            <a:chOff x="6470" y="2768"/>
            <a:chExt cx="4821" cy="3897"/>
          </a:xfrm>
        </p:grpSpPr>
        <p:cxnSp>
          <p:nvCxnSpPr>
            <p:cNvPr id="23555" name="AutoShape 3"/>
            <p:cNvCxnSpPr>
              <a:cxnSpLocks noChangeShapeType="1"/>
            </p:cNvCxnSpPr>
            <p:nvPr/>
          </p:nvCxnSpPr>
          <p:spPr bwMode="auto">
            <a:xfrm flipH="1">
              <a:off x="8196" y="2920"/>
              <a:ext cx="1117" cy="189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 flipH="1">
              <a:off x="6742" y="3943"/>
              <a:ext cx="2571" cy="35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H="1">
              <a:off x="6470" y="4858"/>
              <a:ext cx="2843" cy="35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23558" name="AutoShape 6"/>
            <p:cNvCxnSpPr>
              <a:cxnSpLocks noChangeShapeType="1"/>
            </p:cNvCxnSpPr>
            <p:nvPr/>
          </p:nvCxnSpPr>
          <p:spPr bwMode="auto">
            <a:xfrm flipH="1">
              <a:off x="6995" y="5518"/>
              <a:ext cx="2412" cy="174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 flipH="1">
              <a:off x="6818" y="6419"/>
              <a:ext cx="2589" cy="137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501" y="6208"/>
              <a:ext cx="1790" cy="4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Temperature Sensor Board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501" y="5278"/>
              <a:ext cx="1790" cy="4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Power Distribution and Communication Board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9488" y="4699"/>
              <a:ext cx="1790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Stepper Motor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9488" y="3728"/>
              <a:ext cx="1790" cy="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Harmonic Drive Gearhead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9475" y="2768"/>
              <a:ext cx="1790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INCA-3 Camera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91857" y="5896385"/>
            <a:ext cx="429636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drive electronics at this board level</a:t>
            </a:r>
          </a:p>
          <a:p>
            <a:r>
              <a:rPr lang="en-US" sz="1600" dirty="0" smtClean="0"/>
              <a:t>Only power and Ethernet travel long boom distance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and Camera Spectral Ranges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180"/>
          <a:stretch>
            <a:fillRect/>
          </a:stretch>
        </p:blipFill>
        <p:spPr bwMode="auto">
          <a:xfrm>
            <a:off x="473528" y="1114525"/>
            <a:ext cx="8271147" cy="52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/ Coatings</a:t>
            </a:r>
            <a:br>
              <a:rPr lang="en-US" dirty="0" smtClean="0"/>
            </a:br>
            <a:r>
              <a:rPr lang="en-US" dirty="0" smtClean="0"/>
              <a:t>Internal </a:t>
            </a:r>
            <a:r>
              <a:rPr lang="en-US" dirty="0" err="1" smtClean="0"/>
              <a:t>Transmissivity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0782" y="964274"/>
            <a:ext cx="8677275" cy="831869"/>
          </a:xfrm>
        </p:spPr>
        <p:txBody>
          <a:bodyPr/>
          <a:lstStyle/>
          <a:p>
            <a:r>
              <a:rPr lang="en-US" dirty="0" smtClean="0"/>
              <a:t>Sapphire and </a:t>
            </a:r>
            <a:r>
              <a:rPr lang="en-US" dirty="0" err="1" smtClean="0"/>
              <a:t>CaFl</a:t>
            </a:r>
            <a:r>
              <a:rPr lang="en-US" dirty="0" smtClean="0"/>
              <a:t> are not very effective FIR filters</a:t>
            </a:r>
          </a:p>
          <a:p>
            <a:r>
              <a:rPr lang="en-US" dirty="0" smtClean="0"/>
              <a:t>BK7, Fused Silica, and several commercially available optical coatings are effective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87" y="1741714"/>
            <a:ext cx="7544768" cy="48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Window for Flash and Camera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81" y="1088571"/>
            <a:ext cx="8376133" cy="5366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57200" y="1132114"/>
            <a:ext cx="3777343" cy="12845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64628" y="1382486"/>
            <a:ext cx="3058886" cy="12627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429" y="359228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08914" y="42672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 bwMode="auto">
          <a:xfrm flipV="1">
            <a:off x="1877423" y="3320143"/>
            <a:ext cx="3064691" cy="45680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6686" y="2296886"/>
            <a:ext cx="30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inside pressure windows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 bwMode="auto">
          <a:xfrm>
            <a:off x="3708601" y="2481552"/>
            <a:ext cx="917828" cy="32696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719487" y="2492438"/>
            <a:ext cx="2986113" cy="75150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963885" y="1687286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Colder outer vacuum windows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 bwMode="auto">
          <a:xfrm flipH="1">
            <a:off x="5421086" y="2056618"/>
            <a:ext cx="1008906" cy="675696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411686" y="2090057"/>
            <a:ext cx="544285" cy="903514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Material &amp; Coatings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81546" y="2894029"/>
            <a:ext cx="1791733" cy="27337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38640" y="2062708"/>
            <a:ext cx="2179674" cy="15948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1329" y="1125775"/>
            <a:ext cx="18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AR coating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5326929" y="1310441"/>
            <a:ext cx="914400" cy="676572"/>
          </a:xfrm>
          <a:prstGeom prst="straightConnector1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294490" y="2477377"/>
            <a:ext cx="26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Infrared</a:t>
            </a:r>
          </a:p>
          <a:p>
            <a:r>
              <a:rPr lang="en-US" dirty="0" smtClean="0"/>
              <a:t>Reflective Coating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 flipV="1">
            <a:off x="5326146" y="2271870"/>
            <a:ext cx="968344" cy="52867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5409" y="2054157"/>
            <a:ext cx="228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Anti-Reflective (AR) coating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>
            <a:off x="2960016" y="2377323"/>
            <a:ext cx="716438" cy="441291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46909" y="3891507"/>
            <a:ext cx="184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AR coating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 bwMode="auto">
          <a:xfrm flipV="1">
            <a:off x="3094094" y="3214541"/>
            <a:ext cx="620067" cy="861632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05788" y="2914518"/>
            <a:ext cx="224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BK7 Pressure window </a:t>
            </a:r>
          </a:p>
          <a:p>
            <a:r>
              <a:rPr lang="en-US" dirty="0" smtClean="0"/>
              <a:t>(T ≈ 291K)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  <a:endCxn id="3" idx="1"/>
          </p:cNvCxnSpPr>
          <p:nvPr/>
        </p:nvCxnSpPr>
        <p:spPr bwMode="auto">
          <a:xfrm flipV="1">
            <a:off x="2648932" y="3030718"/>
            <a:ext cx="932614" cy="206966"/>
          </a:xfrm>
          <a:prstGeom prst="straightConnector1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09431" y="1679934"/>
            <a:ext cx="281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BK7 “filter” window </a:t>
            </a:r>
          </a:p>
          <a:p>
            <a:r>
              <a:rPr lang="en-US" dirty="0" smtClean="0"/>
              <a:t>(T ≈ 30K)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 bwMode="auto">
          <a:xfrm rot="10800000" flipV="1">
            <a:off x="5584371" y="2003099"/>
            <a:ext cx="625060" cy="152271"/>
          </a:xfrm>
          <a:prstGeom prst="straightConnector1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91533" y="3657591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Camera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7105" y="1201470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Chamber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" y="4365010"/>
            <a:ext cx="8706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Transmission Stack-Up</a:t>
            </a:r>
            <a:r>
              <a:rPr lang="en-US" dirty="0" smtClean="0"/>
              <a:t>				</a:t>
            </a:r>
            <a:r>
              <a:rPr lang="en-US" u="sng" dirty="0" smtClean="0"/>
              <a:t>Reflectance / Absorption</a:t>
            </a:r>
          </a:p>
          <a:p>
            <a:r>
              <a:rPr lang="en-US" dirty="0" smtClean="0"/>
              <a:t>BK7 window (w/ 2 sided AR coatings): 0.98		Reflective  Coating film is 85%</a:t>
            </a:r>
          </a:p>
          <a:p>
            <a:r>
              <a:rPr lang="en-US" dirty="0" smtClean="0"/>
              <a:t>BK7 window (w/ 1 sided AR coating): 0.99		reflective at wavelengths &gt; 5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					BK7 is 100% absorptive at 							wavelengths &gt; 4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286969"/>
            <a:ext cx="4940300" cy="553003"/>
          </a:xfrm>
        </p:spPr>
        <p:txBody>
          <a:bodyPr/>
          <a:lstStyle/>
          <a:p>
            <a:r>
              <a:rPr lang="en-US" dirty="0" smtClean="0"/>
              <a:t>Stray Light and Thermal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94" y="1421477"/>
            <a:ext cx="8258175" cy="3699163"/>
          </a:xfrm>
        </p:spPr>
        <p:txBody>
          <a:bodyPr/>
          <a:lstStyle/>
          <a:p>
            <a:r>
              <a:rPr lang="en-US" dirty="0" smtClean="0"/>
              <a:t>Transmission rate above 4</a:t>
            </a:r>
            <a:r>
              <a:rPr lang="el-GR" dirty="0" smtClean="0"/>
              <a:t>μ</a:t>
            </a:r>
            <a:r>
              <a:rPr lang="en-US" dirty="0" smtClean="0"/>
              <a:t>m for the cold window (BK7 w/ reflective coating) is essentially zero</a:t>
            </a:r>
          </a:p>
          <a:p>
            <a:r>
              <a:rPr lang="en-US" dirty="0" smtClean="0"/>
              <a:t>A small amount of radiant energy is emitted from the cold window itself</a:t>
            </a:r>
          </a:p>
          <a:p>
            <a:r>
              <a:rPr lang="en-US" dirty="0" smtClean="0"/>
              <a:t>Stray light emission rate estimates are:</a:t>
            </a:r>
          </a:p>
          <a:p>
            <a:pPr lvl="1"/>
            <a:r>
              <a:rPr lang="en-US" dirty="0" err="1" smtClean="0"/>
              <a:t>NIRCam</a:t>
            </a:r>
            <a:r>
              <a:rPr lang="en-US" dirty="0" smtClean="0"/>
              <a:t>  0.6-2.3</a:t>
            </a:r>
            <a:r>
              <a:rPr lang="el-GR" dirty="0" smtClean="0"/>
              <a:t> μ</a:t>
            </a:r>
            <a:r>
              <a:rPr lang="en-US" dirty="0" smtClean="0"/>
              <a:t>m 	=     0.16 </a:t>
            </a:r>
            <a:r>
              <a:rPr lang="en-US" dirty="0" err="1" smtClean="0"/>
              <a:t>μW</a:t>
            </a:r>
            <a:endParaRPr lang="en-US" dirty="0" smtClean="0"/>
          </a:p>
          <a:p>
            <a:pPr lvl="1"/>
            <a:r>
              <a:rPr lang="en-US" dirty="0" err="1" smtClean="0"/>
              <a:t>NIRCam</a:t>
            </a:r>
            <a:r>
              <a:rPr lang="en-US" dirty="0" smtClean="0"/>
              <a:t>  2.3-5.0 </a:t>
            </a:r>
            <a:r>
              <a:rPr lang="el-GR" dirty="0" smtClean="0"/>
              <a:t>μ</a:t>
            </a:r>
            <a:r>
              <a:rPr lang="en-US" dirty="0" smtClean="0"/>
              <a:t>m 	=     5.13 </a:t>
            </a:r>
            <a:r>
              <a:rPr lang="en-US" dirty="0" err="1" smtClean="0"/>
              <a:t>μW</a:t>
            </a:r>
            <a:endParaRPr lang="en-US" dirty="0" smtClean="0"/>
          </a:p>
          <a:p>
            <a:pPr lvl="1"/>
            <a:r>
              <a:rPr lang="en-US" dirty="0" smtClean="0"/>
              <a:t>MIRI   5-6.2 </a:t>
            </a:r>
            <a:r>
              <a:rPr lang="el-GR" dirty="0" smtClean="0"/>
              <a:t>μ</a:t>
            </a:r>
            <a:r>
              <a:rPr lang="en-US" dirty="0" smtClean="0"/>
              <a:t>m 	=     0.89 </a:t>
            </a:r>
            <a:r>
              <a:rPr lang="en-US" dirty="0" err="1" smtClean="0"/>
              <a:t>μW</a:t>
            </a:r>
            <a:endParaRPr lang="en-US" dirty="0" smtClean="0"/>
          </a:p>
          <a:p>
            <a:pPr lvl="1"/>
            <a:r>
              <a:rPr lang="en-US" dirty="0" smtClean="0"/>
              <a:t>MIRI   5-27 </a:t>
            </a:r>
            <a:r>
              <a:rPr lang="el-GR" dirty="0" smtClean="0"/>
              <a:t>μ</a:t>
            </a:r>
            <a:r>
              <a:rPr lang="en-US" dirty="0" smtClean="0"/>
              <a:t>m 	=   27.01 </a:t>
            </a:r>
            <a:r>
              <a:rPr lang="en-US" dirty="0" err="1" smtClean="0"/>
              <a:t>μW</a:t>
            </a:r>
            <a:endParaRPr lang="en-US" dirty="0" smtClean="0"/>
          </a:p>
          <a:p>
            <a:r>
              <a:rPr lang="en-US" dirty="0" smtClean="0"/>
              <a:t>Thermal emission rate estimate:</a:t>
            </a:r>
          </a:p>
          <a:p>
            <a:pPr lvl="1"/>
            <a:r>
              <a:rPr lang="en-US" dirty="0" smtClean="0"/>
              <a:t>Thermal   2-100 </a:t>
            </a:r>
            <a:r>
              <a:rPr lang="el-GR" dirty="0" smtClean="0"/>
              <a:t>μ</a:t>
            </a:r>
            <a:r>
              <a:rPr lang="en-US" dirty="0" smtClean="0"/>
              <a:t>m	=    0.64 </a:t>
            </a:r>
            <a:r>
              <a:rPr lang="en-US" dirty="0" err="1" smtClean="0"/>
              <a:t>mW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6899" y="3689750"/>
            <a:ext cx="25897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to 1.1 </a:t>
            </a:r>
            <a:r>
              <a:rPr lang="el-GR" dirty="0" smtClean="0"/>
              <a:t>μ</a:t>
            </a:r>
            <a:r>
              <a:rPr lang="en-US" dirty="0" smtClean="0"/>
              <a:t>W emission requirement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6900" y="4680349"/>
            <a:ext cx="25897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to 6 </a:t>
            </a:r>
            <a:r>
              <a:rPr lang="en-US" dirty="0" err="1" smtClean="0"/>
              <a:t>mW</a:t>
            </a:r>
            <a:r>
              <a:rPr lang="en-US" dirty="0" smtClean="0"/>
              <a:t> emission requirement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rot="10800000">
            <a:off x="4510501" y="3674298"/>
            <a:ext cx="1216398" cy="338618"/>
          </a:xfrm>
          <a:prstGeom prst="straightConnector1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rot="10800000">
            <a:off x="4586702" y="4708441"/>
            <a:ext cx="1140199" cy="295074"/>
          </a:xfrm>
          <a:prstGeom prst="straightConnector1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26" y="1066800"/>
            <a:ext cx="7830431" cy="548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Flash Performance</a:t>
            </a:r>
            <a:br>
              <a:rPr lang="en-US" dirty="0" smtClean="0"/>
            </a:br>
            <a:r>
              <a:rPr lang="en-US" dirty="0" smtClean="0"/>
              <a:t>100 k flashes planned for JWST Tests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0829" y="1175658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life 64, 000 flashes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Housing and Bulb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89" y="1113940"/>
            <a:ext cx="2979082" cy="24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258" y="1167993"/>
            <a:ext cx="3507684" cy="24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45" y="3592286"/>
            <a:ext cx="5026683" cy="26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71457" y="4920343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Bulb after 100,000 flashes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77686"/>
            <a:ext cx="8256587" cy="5469164"/>
          </a:xfrm>
        </p:spPr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Motion Design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Window Design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Flash Improvements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Housing and Bulb in Test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46" y="1200806"/>
            <a:ext cx="4487298" cy="3697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2777" y="1221377"/>
            <a:ext cx="2103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 flow cooling and </a:t>
            </a:r>
            <a:r>
              <a:rPr lang="en-US" sz="1400" dirty="0" smtClean="0"/>
              <a:t>larger housing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286" y="1202546"/>
            <a:ext cx="2960913" cy="23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057" y="3749821"/>
            <a:ext cx="2917371" cy="24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7" y="5007427"/>
            <a:ext cx="4009799" cy="11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6573" y="4985657"/>
            <a:ext cx="15348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Switch from borosilicate to quartz glass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270171"/>
            <a:ext cx="634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Improvements currently testing at an average life of 165, 000 flashes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Bulb Replacement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68" y="1232009"/>
            <a:ext cx="6035704" cy="4733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1885" y="6161314"/>
            <a:ext cx="820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Bulb housing module designed for easy removal from front of canister at 15 meter height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Cryogenic </a:t>
            </a:r>
            <a:r>
              <a:rPr lang="en-US" dirty="0" err="1" smtClean="0"/>
              <a:t>photogrammetry</a:t>
            </a:r>
            <a:r>
              <a:rPr lang="en-US" dirty="0" smtClean="0"/>
              <a:t> system with</a:t>
            </a:r>
          </a:p>
          <a:p>
            <a:pPr lvl="1"/>
            <a:r>
              <a:rPr lang="en-US" dirty="0" smtClean="0"/>
              <a:t>3.4 m radius windmill boom</a:t>
            </a:r>
          </a:p>
          <a:p>
            <a:pPr lvl="1"/>
            <a:r>
              <a:rPr lang="en-US" dirty="0" smtClean="0"/>
              <a:t>+/- 60° pan range</a:t>
            </a:r>
          </a:p>
          <a:p>
            <a:pPr lvl="1"/>
            <a:r>
              <a:rPr lang="en-US" dirty="0" smtClean="0"/>
              <a:t>+ 60° / - 75° tilt range</a:t>
            </a:r>
          </a:p>
          <a:p>
            <a:pPr lvl="1"/>
            <a:r>
              <a:rPr lang="en-US" dirty="0" smtClean="0"/>
              <a:t>90° camera roll</a:t>
            </a:r>
          </a:p>
          <a:p>
            <a:r>
              <a:rPr lang="en-US" dirty="0" smtClean="0"/>
              <a:t>Radiation reduced for sensitive JWST</a:t>
            </a:r>
          </a:p>
          <a:p>
            <a:pPr lvl="1"/>
            <a:r>
              <a:rPr lang="en-US" dirty="0" smtClean="0"/>
              <a:t>&lt; 1 </a:t>
            </a:r>
            <a:r>
              <a:rPr lang="en-US" dirty="0" err="1" smtClean="0"/>
              <a:t>milliwatt</a:t>
            </a:r>
            <a:r>
              <a:rPr lang="en-US" dirty="0" smtClean="0"/>
              <a:t> heat</a:t>
            </a:r>
          </a:p>
          <a:p>
            <a:pPr lvl="1"/>
            <a:r>
              <a:rPr lang="en-US" dirty="0" smtClean="0"/>
              <a:t>&lt; 1 microwatt within the </a:t>
            </a:r>
            <a:r>
              <a:rPr lang="en-US" dirty="0" err="1" smtClean="0"/>
              <a:t>passband</a:t>
            </a:r>
            <a:r>
              <a:rPr lang="en-US" dirty="0" smtClean="0"/>
              <a:t> of the MIRI selected filter</a:t>
            </a:r>
          </a:p>
          <a:p>
            <a:r>
              <a:rPr lang="en-US" dirty="0" smtClean="0"/>
              <a:t>Flash life increased from 64 k to 165 k flashes</a:t>
            </a:r>
          </a:p>
          <a:p>
            <a:pPr lvl="1"/>
            <a:r>
              <a:rPr lang="en-US" dirty="0" smtClean="0"/>
              <a:t>100 k flashes planned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Documents and Settings\l236176\Desktop\PMR\May 2011\chamber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23" t="1719" r="30016" b="6562"/>
          <a:stretch>
            <a:fillRect/>
          </a:stretch>
        </p:blipFill>
        <p:spPr bwMode="auto">
          <a:xfrm>
            <a:off x="2627512" y="528810"/>
            <a:ext cx="3486850" cy="5777849"/>
          </a:xfrm>
          <a:prstGeom prst="rect">
            <a:avLst/>
          </a:prstGeom>
          <a:noFill/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047564" y="168853"/>
            <a:ext cx="6001305" cy="552450"/>
          </a:xfrm>
        </p:spPr>
        <p:txBody>
          <a:bodyPr/>
          <a:lstStyle/>
          <a:p>
            <a:r>
              <a:rPr lang="en-US" dirty="0" smtClean="0"/>
              <a:t>Cryogenic Optical Test Configuration of JWST</a:t>
            </a:r>
            <a:br>
              <a:rPr lang="en-US" dirty="0" smtClean="0"/>
            </a:br>
            <a:endParaRPr lang="en-US" sz="2000" dirty="0" smtClean="0">
              <a:solidFill>
                <a:schemeClr val="hlink"/>
              </a:solidFill>
            </a:endParaRPr>
          </a:p>
        </p:txBody>
      </p:sp>
      <p:sp>
        <p:nvSpPr>
          <p:cNvPr id="4102" name="Text Box 5"/>
          <p:cNvSpPr txBox="1">
            <a:spLocks/>
          </p:cNvSpPr>
          <p:nvPr/>
        </p:nvSpPr>
        <p:spPr bwMode="auto">
          <a:xfrm>
            <a:off x="6400800" y="914400"/>
            <a:ext cx="2362200" cy="16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1" hangingPunct="1"/>
            <a:r>
              <a:rPr lang="en-US" sz="1400" dirty="0">
                <a:sym typeface="Times New Roman" pitchFamily="18" charset="0"/>
              </a:rPr>
              <a:t>Center of Curvature Optical Assembly (COCOA) 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400" dirty="0" smtClean="0">
                <a:sym typeface="Times New Roman" pitchFamily="18" charset="0"/>
              </a:rPr>
              <a:t>Interferometer</a:t>
            </a:r>
            <a:r>
              <a:rPr lang="en-US" sz="1400" dirty="0">
                <a:sym typeface="Times New Roman" pitchFamily="18" charset="0"/>
              </a:rPr>
              <a:t>, null, calibration </a:t>
            </a:r>
            <a:r>
              <a:rPr lang="en-US" sz="1400" dirty="0" smtClean="0">
                <a:sym typeface="Times New Roman" pitchFamily="18" charset="0"/>
              </a:rPr>
              <a:t>equipment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400" dirty="0" smtClean="0">
                <a:sym typeface="Times New Roman" pitchFamily="18" charset="0"/>
              </a:rPr>
              <a:t>Coarse/fine PM phasing tools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400" dirty="0" smtClean="0">
                <a:sym typeface="Times New Roman" pitchFamily="18" charset="0"/>
              </a:rPr>
              <a:t>Displacement Measuring Interferometer</a:t>
            </a:r>
            <a:endParaRPr lang="en-US" sz="1400" dirty="0">
              <a:sym typeface="Times New Roman" pitchFamily="18" charset="0"/>
            </a:endParaRPr>
          </a:p>
        </p:txBody>
      </p:sp>
      <p:sp>
        <p:nvSpPr>
          <p:cNvPr id="4103" name="Text Box 6"/>
          <p:cNvSpPr txBox="1">
            <a:spLocks/>
          </p:cNvSpPr>
          <p:nvPr/>
        </p:nvSpPr>
        <p:spPr bwMode="auto">
          <a:xfrm>
            <a:off x="6476999" y="2827565"/>
            <a:ext cx="24669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1" hangingPunct="1"/>
            <a:r>
              <a:rPr lang="en-US" sz="1400" dirty="0" smtClean="0">
                <a:sym typeface="Times New Roman" pitchFamily="18" charset="0"/>
              </a:rPr>
              <a:t>3 Autocollimating </a:t>
            </a:r>
            <a:r>
              <a:rPr lang="en-US" sz="1400" dirty="0">
                <a:sym typeface="Times New Roman" pitchFamily="18" charset="0"/>
              </a:rPr>
              <a:t>Flat </a:t>
            </a:r>
            <a:r>
              <a:rPr lang="en-US" sz="1400" dirty="0" smtClean="0">
                <a:sym typeface="Times New Roman" pitchFamily="18" charset="0"/>
              </a:rPr>
              <a:t>Mirrors</a:t>
            </a:r>
            <a:endParaRPr lang="en-US" sz="1400" dirty="0">
              <a:sym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r>
              <a:rPr lang="en-US" sz="1400" dirty="0" smtClean="0">
                <a:sym typeface="Times New Roman" pitchFamily="18" charset="0"/>
              </a:rPr>
              <a:t>Piston and Tilt actuation</a:t>
            </a:r>
            <a:endParaRPr lang="en-US" sz="1400" dirty="0">
              <a:solidFill>
                <a:schemeClr val="tx2"/>
              </a:solidFill>
              <a:sym typeface="Times New Roman" pitchFamily="18" charset="0"/>
            </a:endParaRPr>
          </a:p>
        </p:txBody>
      </p:sp>
      <p:sp>
        <p:nvSpPr>
          <p:cNvPr id="4104" name="Text Box 7"/>
          <p:cNvSpPr txBox="1">
            <a:spLocks/>
          </p:cNvSpPr>
          <p:nvPr/>
        </p:nvSpPr>
        <p:spPr bwMode="auto">
          <a:xfrm>
            <a:off x="204107" y="2901950"/>
            <a:ext cx="202474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1" hangingPunct="1"/>
            <a:r>
              <a:rPr lang="en-US" sz="1400" dirty="0" smtClean="0">
                <a:sym typeface="Times New Roman" pitchFamily="18" charset="0"/>
              </a:rPr>
              <a:t>Photogrammetry</a:t>
            </a:r>
          </a:p>
          <a:p>
            <a:pPr marL="114300" indent="-114300" eaLnBrk="1" hangingPunct="1">
              <a:buFont typeface="Arial" pitchFamily="34" charset="0"/>
              <a:buChar char="•"/>
            </a:pPr>
            <a:r>
              <a:rPr lang="en-US" sz="1400" dirty="0" smtClean="0">
                <a:sym typeface="Times New Roman" pitchFamily="18" charset="0"/>
              </a:rPr>
              <a:t>4 camera windmills</a:t>
            </a:r>
          </a:p>
          <a:p>
            <a:pPr marL="114300" indent="-114300" eaLnBrk="1" hangingPunct="1">
              <a:buFont typeface="Arial" pitchFamily="34" charset="0"/>
              <a:buChar char="•"/>
            </a:pPr>
            <a:r>
              <a:rPr lang="en-US" sz="1400" dirty="0" smtClean="0">
                <a:sym typeface="Times New Roman" pitchFamily="18" charset="0"/>
              </a:rPr>
              <a:t>Targets and codes</a:t>
            </a:r>
          </a:p>
          <a:p>
            <a:pPr marL="114300" indent="-114300" eaLnBrk="1" hangingPunct="1">
              <a:buFont typeface="Arial" pitchFamily="34" charset="0"/>
              <a:buChar char="•"/>
            </a:pPr>
            <a:r>
              <a:rPr lang="en-US" sz="1400" dirty="0" smtClean="0">
                <a:sym typeface="Times New Roman" pitchFamily="18" charset="0"/>
              </a:rPr>
              <a:t>Scale Bars</a:t>
            </a:r>
          </a:p>
        </p:txBody>
      </p:sp>
      <p:sp>
        <p:nvSpPr>
          <p:cNvPr id="4108" name="Text Box 11" descr="ABL"/>
          <p:cNvSpPr txBox="1">
            <a:spLocks noChangeArrowheads="1"/>
          </p:cNvSpPr>
          <p:nvPr/>
        </p:nvSpPr>
        <p:spPr bwMode="auto">
          <a:xfrm>
            <a:off x="6542088" y="3984625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LN2 and Helium Cryogenic Shrouds and “barn door”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4201885" y="1504950"/>
            <a:ext cx="2100489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Line 23"/>
          <p:cNvSpPr>
            <a:spLocks noChangeShapeType="1"/>
          </p:cNvSpPr>
          <p:nvPr/>
        </p:nvSpPr>
        <p:spPr bwMode="auto">
          <a:xfrm flipH="1">
            <a:off x="5326063" y="4276725"/>
            <a:ext cx="12461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8" name="Line 26"/>
          <p:cNvSpPr>
            <a:spLocks noChangeShapeType="1"/>
          </p:cNvSpPr>
          <p:nvPr/>
        </p:nvSpPr>
        <p:spPr bwMode="auto">
          <a:xfrm flipH="1">
            <a:off x="4430486" y="3167743"/>
            <a:ext cx="2024743" cy="6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1" name="Line 40"/>
          <p:cNvSpPr>
            <a:spLocks noChangeShapeType="1"/>
          </p:cNvSpPr>
          <p:nvPr/>
        </p:nvSpPr>
        <p:spPr bwMode="auto">
          <a:xfrm>
            <a:off x="6629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4" name="Line 19"/>
          <p:cNvSpPr>
            <a:spLocks noChangeShapeType="1"/>
          </p:cNvSpPr>
          <p:nvPr/>
        </p:nvSpPr>
        <p:spPr bwMode="auto">
          <a:xfrm>
            <a:off x="1959429" y="3233057"/>
            <a:ext cx="1010772" cy="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5" name="Text Box 4"/>
          <p:cNvSpPr txBox="1">
            <a:spLocks/>
          </p:cNvSpPr>
          <p:nvPr/>
        </p:nvSpPr>
        <p:spPr bwMode="auto">
          <a:xfrm>
            <a:off x="620486" y="4640265"/>
            <a:ext cx="1785258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1" hangingPunct="1">
              <a:buFontTx/>
              <a:buChar char="•"/>
            </a:pPr>
            <a:r>
              <a:rPr lang="en-US" sz="1400" dirty="0" smtClean="0">
                <a:sym typeface="Times New Roman" pitchFamily="18" charset="0"/>
              </a:rPr>
              <a:t>Absolute Distance Meter</a:t>
            </a:r>
          </a:p>
        </p:txBody>
      </p:sp>
      <p:sp>
        <p:nvSpPr>
          <p:cNvPr id="4126" name="Text Box 11" descr="ABL"/>
          <p:cNvSpPr txBox="1">
            <a:spLocks noChangeArrowheads="1"/>
          </p:cNvSpPr>
          <p:nvPr/>
        </p:nvSpPr>
        <p:spPr bwMode="auto">
          <a:xfrm>
            <a:off x="6496957" y="5518150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Optical Test Point Sources at intermediate telescope focus</a:t>
            </a:r>
            <a:endParaRPr lang="en-US" sz="1400" dirty="0"/>
          </a:p>
        </p:txBody>
      </p:sp>
      <p:sp>
        <p:nvSpPr>
          <p:cNvPr id="4127" name="Line 23"/>
          <p:cNvSpPr>
            <a:spLocks noChangeShapeType="1"/>
          </p:cNvSpPr>
          <p:nvPr/>
        </p:nvSpPr>
        <p:spPr bwMode="auto">
          <a:xfrm flipH="1" flipV="1">
            <a:off x="3995057" y="4953000"/>
            <a:ext cx="2514600" cy="664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Line 22"/>
          <p:cNvSpPr>
            <a:spLocks noChangeShapeType="1"/>
          </p:cNvSpPr>
          <p:nvPr/>
        </p:nvSpPr>
        <p:spPr bwMode="auto">
          <a:xfrm>
            <a:off x="2276475" y="4857749"/>
            <a:ext cx="1019175" cy="638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>
            <a:off x="5038725" y="4257675"/>
            <a:ext cx="1504950" cy="352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4192360" y="2152650"/>
            <a:ext cx="541565" cy="20002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93" y="1349375"/>
            <a:ext cx="519271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52457" y="1491343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Flat mirrors for auto-collimation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3864429" y="1814509"/>
            <a:ext cx="2188028" cy="37352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875314" y="1883228"/>
            <a:ext cx="1796143" cy="30480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17770" y="3331030"/>
            <a:ext cx="227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Windmills Each with 1 Camera inside canister at end of 3.4 m radius boom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 flipV="1">
            <a:off x="5029202" y="3015345"/>
            <a:ext cx="1088568" cy="91585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018314" y="3015343"/>
            <a:ext cx="653143" cy="522515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1"/>
          </p:cNvCxnSpPr>
          <p:nvPr/>
        </p:nvCxnSpPr>
        <p:spPr bwMode="auto">
          <a:xfrm flipH="1" flipV="1">
            <a:off x="4746172" y="3374573"/>
            <a:ext cx="1371598" cy="55662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746172" y="3363688"/>
            <a:ext cx="925285" cy="413655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51707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JWST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016829" y="5061857"/>
            <a:ext cx="2188028" cy="27214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038602" y="5040089"/>
            <a:ext cx="1621969" cy="21771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Windmill Configuration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38" y="2092778"/>
            <a:ext cx="4886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Up Arrow 3"/>
          <p:cNvSpPr/>
          <p:nvPr/>
        </p:nvSpPr>
        <p:spPr bwMode="auto">
          <a:xfrm>
            <a:off x="5080000" y="3505200"/>
            <a:ext cx="576942" cy="478972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4229" y="2373086"/>
            <a:ext cx="9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weight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6854372" y="2696252"/>
            <a:ext cx="489857" cy="12314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61543" y="16002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Shaft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078515" y="1992086"/>
            <a:ext cx="359228" cy="1143000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stCxn id="2050" idx="0"/>
          </p:cNvCxnSpPr>
          <p:nvPr/>
        </p:nvCxnSpPr>
        <p:spPr bwMode="auto">
          <a:xfrm flipH="1">
            <a:off x="4045858" y="2092778"/>
            <a:ext cx="348343" cy="1085851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02714" y="37991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Rotating</a:t>
            </a:r>
          </a:p>
          <a:p>
            <a:r>
              <a:rPr lang="en-US" dirty="0" smtClean="0"/>
              <a:t>Boom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059714" y="3309257"/>
            <a:ext cx="1088572" cy="816429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059715" y="3287487"/>
            <a:ext cx="772885" cy="598713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316514" y="5127172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Canister with Camera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610429" y="4539343"/>
            <a:ext cx="315685" cy="522514"/>
          </a:xfrm>
          <a:prstGeom prst="straightConnector1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57286" y="1524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 Motor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 bwMode="auto">
          <a:xfrm flipH="1">
            <a:off x="3055257" y="1893332"/>
            <a:ext cx="520147" cy="762782"/>
          </a:xfrm>
          <a:prstGeom prst="straightConnector1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3055258" y="2100943"/>
            <a:ext cx="380999" cy="566057"/>
          </a:xfrm>
          <a:prstGeom prst="straightConnector1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73315" y="3526971"/>
            <a:ext cx="12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Plumbing take-up reel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672771" y="3200400"/>
            <a:ext cx="1230086" cy="598714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1955800" y="3178629"/>
            <a:ext cx="947057" cy="500742"/>
          </a:xfrm>
          <a:prstGeom prst="straightConnector1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2" name="Curved Up Arrow 41"/>
          <p:cNvSpPr/>
          <p:nvPr/>
        </p:nvSpPr>
        <p:spPr bwMode="auto">
          <a:xfrm rot="677436" flipH="1">
            <a:off x="5199742" y="3624947"/>
            <a:ext cx="576942" cy="478972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Windmill Assembly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404938"/>
            <a:ext cx="62198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1400" y="2525486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wall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2114" y="3897085"/>
            <a:ext cx="10559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Liquid Nitrogen wall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9086" y="3048001"/>
            <a:ext cx="1186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Cryogenic Helium wall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Cryogenic Walls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Z:\JSCCPM\images\SPIE_Images_25May12\jsccpm-108_iso.jpg"/>
          <p:cNvPicPr/>
          <p:nvPr/>
        </p:nvPicPr>
        <p:blipFill>
          <a:blip r:embed="rId2" cstate="print"/>
          <a:srcRect l="22213" t="15896" r="16491" b="20850"/>
          <a:stretch>
            <a:fillRect/>
          </a:stretch>
        </p:blipFill>
        <p:spPr bwMode="auto">
          <a:xfrm>
            <a:off x="1114425" y="1285875"/>
            <a:ext cx="6315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 Drive Gear Motor</a:t>
            </a:r>
            <a:endParaRPr lang="en-US" dirty="0"/>
          </a:p>
        </p:txBody>
      </p:sp>
      <p:grpSp>
        <p:nvGrpSpPr>
          <p:cNvPr id="1027" name="Group 3"/>
          <p:cNvGrpSpPr>
            <a:grpSpLocks noGrp="1"/>
          </p:cNvGrpSpPr>
          <p:nvPr>
            <p:ph idx="1"/>
          </p:nvPr>
        </p:nvGrpSpPr>
        <p:grpSpPr bwMode="auto">
          <a:xfrm>
            <a:off x="468313" y="1301777"/>
            <a:ext cx="8227954" cy="5245071"/>
            <a:chOff x="1697" y="8337"/>
            <a:chExt cx="9483" cy="3419"/>
          </a:xfrm>
        </p:grpSpPr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7177" y="8337"/>
              <a:ext cx="1486" cy="3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Resolver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9075" y="9807"/>
              <a:ext cx="168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Worm Gear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Times New Roman" pitchFamily="18" charset="0"/>
                  <a:cs typeface="Arial" pitchFamily="34" charset="0"/>
                </a:rPr>
                <a:t>180: 1 ratio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387" y="10407"/>
              <a:ext cx="2233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Worm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Times New Roman" pitchFamily="18" charset="0"/>
                  <a:cs typeface="Arial" pitchFamily="34" charset="0"/>
                </a:rPr>
                <a:t>w/ Teflon anodize coating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9517" y="8850"/>
              <a:ext cx="1663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Stepper Motor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Times New Roman" pitchFamily="18" charset="0"/>
                  <a:cs typeface="Arial" pitchFamily="34" charset="0"/>
                </a:rPr>
                <a:t>~ 100 K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8859" y="9080"/>
              <a:ext cx="1014" cy="2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 flipV="1">
              <a:off x="7621" y="10364"/>
              <a:ext cx="1130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 flipV="1">
              <a:off x="7129" y="11177"/>
              <a:ext cx="1065" cy="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6170" y="8548"/>
              <a:ext cx="1246" cy="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V="1">
              <a:off x="3253" y="9481"/>
              <a:ext cx="649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H="1">
              <a:off x="6980" y="10009"/>
              <a:ext cx="2224" cy="1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8213" y="11188"/>
              <a:ext cx="1663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Inertia-Matching  Mass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697" y="9737"/>
              <a:ext cx="1486" cy="6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Limit Switch Assembly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Times New Roman" pitchFamily="18" charset="0"/>
                  <a:cs typeface="Arial" pitchFamily="34" charset="0"/>
                </a:rPr>
                <a:t>w/ Ti flexure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Canister Motions</a:t>
            </a:r>
            <a:endParaRPr lang="en-US" dirty="0"/>
          </a:p>
        </p:txBody>
      </p:sp>
      <p:pic>
        <p:nvPicPr>
          <p:cNvPr id="4" name="Content Placeholder 3" descr="Z:\JSCCPM\images\SPIE_Images_25May12\jsccpm-201_section.jpg"/>
          <p:cNvPicPr>
            <a:picLocks noGrp="1"/>
          </p:cNvPicPr>
          <p:nvPr>
            <p:ph idx="1"/>
          </p:nvPr>
        </p:nvPicPr>
        <p:blipFill>
          <a:blip r:embed="rId2" cstate="print"/>
          <a:srcRect l="31867" t="3960" r="28201" b="7768"/>
          <a:stretch>
            <a:fillRect/>
          </a:stretch>
        </p:blipFill>
        <p:spPr bwMode="auto">
          <a:xfrm>
            <a:off x="1023257" y="696686"/>
            <a:ext cx="4054929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5390" y="1572632"/>
            <a:ext cx="8710987" cy="4980650"/>
            <a:chOff x="1372" y="699"/>
            <a:chExt cx="13719" cy="7842"/>
          </a:xfrm>
        </p:grpSpPr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1372" y="1666"/>
              <a:ext cx="2620" cy="1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Tilt-Axis Drive Motor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Calibri" pitchFamily="34" charset="0"/>
                  <a:cs typeface="Arial" pitchFamily="34" charset="0"/>
                </a:rPr>
                <a:t>291 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0230" y="3261"/>
              <a:ext cx="1792" cy="2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Tilt Axis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Calibri" pitchFamily="34" charset="0"/>
                  <a:cs typeface="Arial" pitchFamily="34" charset="0"/>
                </a:rPr>
                <a:t>+60° / - 75°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508" name="AutoShape 4"/>
            <p:cNvCxnSpPr>
              <a:cxnSpLocks noChangeShapeType="1"/>
            </p:cNvCxnSpPr>
            <p:nvPr/>
          </p:nvCxnSpPr>
          <p:spPr bwMode="auto">
            <a:xfrm>
              <a:off x="5785" y="5494"/>
              <a:ext cx="1" cy="2955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09" name="AutoShape 5"/>
            <p:cNvCxnSpPr>
              <a:cxnSpLocks noChangeShapeType="1"/>
            </p:cNvCxnSpPr>
            <p:nvPr/>
          </p:nvCxnSpPr>
          <p:spPr bwMode="auto">
            <a:xfrm>
              <a:off x="8273" y="3395"/>
              <a:ext cx="1712" cy="49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0" name="AutoShape 6"/>
            <p:cNvCxnSpPr>
              <a:cxnSpLocks noChangeShapeType="1"/>
            </p:cNvCxnSpPr>
            <p:nvPr/>
          </p:nvCxnSpPr>
          <p:spPr bwMode="auto">
            <a:xfrm>
              <a:off x="3580" y="1072"/>
              <a:ext cx="2133" cy="1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11" name="AutoShape 7"/>
            <p:cNvCxnSpPr>
              <a:cxnSpLocks noChangeShapeType="1"/>
            </p:cNvCxnSpPr>
            <p:nvPr/>
          </p:nvCxnSpPr>
          <p:spPr bwMode="auto">
            <a:xfrm>
              <a:off x="3244" y="2251"/>
              <a:ext cx="1252" cy="10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12" name="AutoShape 8"/>
            <p:cNvCxnSpPr>
              <a:cxnSpLocks noChangeShapeType="1"/>
            </p:cNvCxnSpPr>
            <p:nvPr/>
          </p:nvCxnSpPr>
          <p:spPr bwMode="auto">
            <a:xfrm flipH="1" flipV="1">
              <a:off x="7256" y="5211"/>
              <a:ext cx="1862" cy="4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13" name="AutoShape 9"/>
            <p:cNvCxnSpPr>
              <a:cxnSpLocks noChangeShapeType="1"/>
            </p:cNvCxnSpPr>
            <p:nvPr/>
          </p:nvCxnSpPr>
          <p:spPr bwMode="auto">
            <a:xfrm flipH="1" flipV="1">
              <a:off x="6005" y="5850"/>
              <a:ext cx="2332" cy="13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9328" y="5324"/>
              <a:ext cx="1632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Worm Gear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Calibri" pitchFamily="34" charset="0"/>
                  <a:cs typeface="Arial" pitchFamily="34" charset="0"/>
                </a:rPr>
                <a:t>~ 20 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8444" y="7135"/>
              <a:ext cx="6647" cy="1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Pan-Axis Shaft</a:t>
              </a:r>
              <a:endParaRPr lang="en-US" sz="1400" b="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Delrin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plugs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maintain snug during full temperature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baseline="0" dirty="0" smtClean="0">
                  <a:latin typeface="Calibri" pitchFamily="34" charset="0"/>
                  <a:cs typeface="Arial" pitchFamily="34" charset="0"/>
                </a:rPr>
                <a:t>Feed thru for electrical cables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232" y="7776"/>
              <a:ext cx="1242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Pan Axis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Calibri" pitchFamily="34" charset="0"/>
                  <a:cs typeface="Arial" pitchFamily="34" charset="0"/>
                </a:rPr>
                <a:t>+/- 60°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525" y="699"/>
              <a:ext cx="1753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INCA-3 Camera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519" name="AutoShape 15"/>
            <p:cNvCxnSpPr>
              <a:cxnSpLocks noChangeShapeType="1"/>
            </p:cNvCxnSpPr>
            <p:nvPr/>
          </p:nvCxnSpPr>
          <p:spPr bwMode="auto">
            <a:xfrm flipV="1">
              <a:off x="3073" y="3605"/>
              <a:ext cx="1406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2018" y="3793"/>
              <a:ext cx="977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Yoke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1" name="AutoShape 17"/>
            <p:cNvSpPr>
              <a:spLocks noChangeArrowheads="1"/>
            </p:cNvSpPr>
            <p:nvPr/>
          </p:nvSpPr>
          <p:spPr bwMode="auto">
            <a:xfrm>
              <a:off x="9679" y="3139"/>
              <a:ext cx="221" cy="633"/>
            </a:xfrm>
            <a:prstGeom prst="curvedDownArrow">
              <a:avLst>
                <a:gd name="adj1" fmla="val 20000"/>
                <a:gd name="adj2" fmla="val 40000"/>
                <a:gd name="adj3" fmla="val 9547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5526" y="8047"/>
              <a:ext cx="509" cy="262"/>
            </a:xfrm>
            <a:prstGeom prst="curvedRightArrow">
              <a:avLst>
                <a:gd name="adj1" fmla="val 20000"/>
                <a:gd name="adj2" fmla="val 40000"/>
                <a:gd name="adj3" fmla="val 6475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cxnSp>
          <p:nvCxnSpPr>
            <p:cNvPr id="21523" name="AutoShape 19"/>
            <p:cNvCxnSpPr>
              <a:cxnSpLocks noChangeShapeType="1"/>
            </p:cNvCxnSpPr>
            <p:nvPr/>
          </p:nvCxnSpPr>
          <p:spPr bwMode="auto">
            <a:xfrm flipH="1">
              <a:off x="6138" y="2831"/>
              <a:ext cx="1891" cy="5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8068" y="2453"/>
              <a:ext cx="2626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Camera Roll Motor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33" descr="C:\Users\smee\Documents\Downloads\DSCN1068.JPG"/>
          <p:cNvPicPr/>
          <p:nvPr/>
        </p:nvPicPr>
        <p:blipFill>
          <a:blip r:embed="rId3" cstate="print"/>
          <a:srcRect l="4504" t="9898" r="14149" b="12793"/>
          <a:stretch>
            <a:fillRect/>
          </a:stretch>
        </p:blipFill>
        <p:spPr bwMode="auto">
          <a:xfrm flipH="1">
            <a:off x="6162657" y="1045028"/>
            <a:ext cx="2654771" cy="17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 bwMode="auto">
          <a:xfrm>
            <a:off x="2111829" y="2906486"/>
            <a:ext cx="849085" cy="5987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2960914" y="2002971"/>
            <a:ext cx="2884716" cy="1055915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0" name="AutoShape 4"/>
          <p:cNvCxnSpPr>
            <a:cxnSpLocks noChangeShapeType="1"/>
          </p:cNvCxnSpPr>
          <p:nvPr/>
        </p:nvCxnSpPr>
        <p:spPr bwMode="auto">
          <a:xfrm>
            <a:off x="3072146" y="1188894"/>
            <a:ext cx="635" cy="1876794"/>
          </a:xfrm>
          <a:prstGeom prst="straightConnector1">
            <a:avLst/>
          </a:prstGeom>
          <a:noFill/>
          <a:ln w="9525">
            <a:solidFill>
              <a:srgbClr val="FFC000"/>
            </a:solidFill>
            <a:prstDash val="dash"/>
            <a:round/>
            <a:headEnd/>
            <a:tailEnd/>
          </a:ln>
        </p:spPr>
      </p:cxn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2918578" y="1286353"/>
            <a:ext cx="323194" cy="166403"/>
          </a:xfrm>
          <a:prstGeom prst="curvedRightArrow">
            <a:avLst>
              <a:gd name="adj1" fmla="val 20000"/>
              <a:gd name="adj2" fmla="val 40000"/>
              <a:gd name="adj3" fmla="val 6475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571836" y="849086"/>
            <a:ext cx="1129306" cy="1976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Camera Roll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90°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Drive</a:t>
            </a:r>
            <a:endParaRPr lang="en-US" dirty="0"/>
          </a:p>
        </p:txBody>
      </p:sp>
      <p:pic>
        <p:nvPicPr>
          <p:cNvPr id="4" name="Content Placeholder 3" descr="Z:\JSCCPM\images\SPIE_Images_25May12\jsccpm-201_tiltdrive_detail.jpg"/>
          <p:cNvPicPr>
            <a:picLocks noGrp="1"/>
          </p:cNvPicPr>
          <p:nvPr>
            <p:ph idx="1"/>
          </p:nvPr>
        </p:nvPicPr>
        <p:blipFill>
          <a:blip r:embed="rId2" cstate="print"/>
          <a:srcRect l="12014" b="12191"/>
          <a:stretch>
            <a:fillRect/>
          </a:stretch>
        </p:blipFill>
        <p:spPr bwMode="auto">
          <a:xfrm>
            <a:off x="1872343" y="1578429"/>
            <a:ext cx="5921827" cy="47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0199" y="1632512"/>
            <a:ext cx="8348484" cy="4378287"/>
            <a:chOff x="1085" y="4606"/>
            <a:chExt cx="10002" cy="3690"/>
          </a:xfrm>
        </p:grpSpPr>
        <p:cxnSp>
          <p:nvCxnSpPr>
            <p:cNvPr id="22531" name="AutoShape 3"/>
            <p:cNvCxnSpPr>
              <a:cxnSpLocks noChangeShapeType="1"/>
            </p:cNvCxnSpPr>
            <p:nvPr/>
          </p:nvCxnSpPr>
          <p:spPr bwMode="auto">
            <a:xfrm flipH="1">
              <a:off x="8973" y="5854"/>
              <a:ext cx="835" cy="1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32" name="AutoShape 4"/>
            <p:cNvCxnSpPr>
              <a:cxnSpLocks noChangeShapeType="1"/>
              <a:stCxn id="22536" idx="1"/>
            </p:cNvCxnSpPr>
            <p:nvPr/>
          </p:nvCxnSpPr>
          <p:spPr bwMode="auto">
            <a:xfrm flipH="1">
              <a:off x="7985" y="4879"/>
              <a:ext cx="1859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33" name="AutoShape 5"/>
            <p:cNvCxnSpPr>
              <a:cxnSpLocks noChangeShapeType="1"/>
            </p:cNvCxnSpPr>
            <p:nvPr/>
          </p:nvCxnSpPr>
          <p:spPr bwMode="auto">
            <a:xfrm flipH="1" flipV="1">
              <a:off x="7310" y="6528"/>
              <a:ext cx="2485" cy="7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34" name="AutoShape 6"/>
            <p:cNvCxnSpPr>
              <a:cxnSpLocks noChangeShapeType="1"/>
            </p:cNvCxnSpPr>
            <p:nvPr/>
          </p:nvCxnSpPr>
          <p:spPr bwMode="auto">
            <a:xfrm>
              <a:off x="4267" y="5120"/>
              <a:ext cx="1722" cy="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35" name="AutoShape 7"/>
            <p:cNvCxnSpPr>
              <a:cxnSpLocks noChangeShapeType="1"/>
            </p:cNvCxnSpPr>
            <p:nvPr/>
          </p:nvCxnSpPr>
          <p:spPr bwMode="auto">
            <a:xfrm>
              <a:off x="2637" y="6386"/>
              <a:ext cx="729" cy="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9844" y="4606"/>
              <a:ext cx="1243" cy="5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Harmonic Drive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Gearhead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9909" y="5652"/>
              <a:ext cx="1151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Stepper Motor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latin typeface="Calibri" pitchFamily="34" charset="0"/>
                  <a:cs typeface="Arial" pitchFamily="34" charset="0"/>
                </a:rPr>
                <a:t>(warm side)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9883" y="7081"/>
              <a:ext cx="917" cy="5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Limit Switch Assembly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644" y="4795"/>
              <a:ext cx="1477" cy="5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Ferro-Fluidic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Feedthrough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540" name="AutoShape 12"/>
            <p:cNvCxnSpPr>
              <a:cxnSpLocks noChangeShapeType="1"/>
            </p:cNvCxnSpPr>
            <p:nvPr/>
          </p:nvCxnSpPr>
          <p:spPr bwMode="auto">
            <a:xfrm flipH="1" flipV="1">
              <a:off x="8569" y="7982"/>
              <a:ext cx="132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9970" y="7940"/>
              <a:ext cx="895" cy="3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Canister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085" y="6133"/>
              <a:ext cx="1477" cy="6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Gaseous Nitrogen Purge Inlet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92" y="1244174"/>
            <a:ext cx="1825523" cy="12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stCxn id="22539" idx="0"/>
          </p:cNvCxnSpPr>
          <p:nvPr/>
        </p:nvCxnSpPr>
        <p:spPr bwMode="auto">
          <a:xfrm flipH="1" flipV="1">
            <a:off x="2028585" y="1667435"/>
            <a:ext cx="489295" cy="189331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TE PMR Input - April 2003">
  <a:themeElements>
    <a:clrScheme name="OTE PMR Input - April 2003 2">
      <a:dk1>
        <a:srgbClr val="000000"/>
      </a:dk1>
      <a:lt1>
        <a:srgbClr val="FFFFFF"/>
      </a:lt1>
      <a:dk2>
        <a:srgbClr val="008FEE"/>
      </a:dk2>
      <a:lt2>
        <a:srgbClr val="868686"/>
      </a:lt2>
      <a:accent1>
        <a:srgbClr val="D4D400"/>
      </a:accent1>
      <a:accent2>
        <a:srgbClr val="000282"/>
      </a:accent2>
      <a:accent3>
        <a:srgbClr val="FFFFFF"/>
      </a:accent3>
      <a:accent4>
        <a:srgbClr val="000000"/>
      </a:accent4>
      <a:accent5>
        <a:srgbClr val="E6E6AA"/>
      </a:accent5>
      <a:accent6>
        <a:srgbClr val="000275"/>
      </a:accent6>
      <a:hlink>
        <a:srgbClr val="FF0017"/>
      </a:hlink>
      <a:folHlink>
        <a:srgbClr val="006100"/>
      </a:folHlink>
    </a:clrScheme>
    <a:fontScheme name="OTE PMR Input - April 2003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TE PMR Input - April 2003 1">
        <a:dk1>
          <a:srgbClr val="FF00FF"/>
        </a:dk1>
        <a:lt1>
          <a:srgbClr val="FFFFFF"/>
        </a:lt1>
        <a:dk2>
          <a:srgbClr val="000000"/>
        </a:dk2>
        <a:lt2>
          <a:srgbClr val="0000FF"/>
        </a:lt2>
        <a:accent1>
          <a:srgbClr val="00B4FF"/>
        </a:accent1>
        <a:accent2>
          <a:srgbClr val="FEFF00"/>
        </a:accent2>
        <a:accent3>
          <a:srgbClr val="AAAAAA"/>
        </a:accent3>
        <a:accent4>
          <a:srgbClr val="DADADA"/>
        </a:accent4>
        <a:accent5>
          <a:srgbClr val="AAD6FF"/>
        </a:accent5>
        <a:accent6>
          <a:srgbClr val="E6E700"/>
        </a:accent6>
        <a:hlink>
          <a:srgbClr val="FF0000"/>
        </a:hlink>
        <a:folHlink>
          <a:srgbClr val="00FF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PMR Input - April 2003 2">
        <a:dk1>
          <a:srgbClr val="000000"/>
        </a:dk1>
        <a:lt1>
          <a:srgbClr val="FFFFFF"/>
        </a:lt1>
        <a:dk2>
          <a:srgbClr val="008FEE"/>
        </a:dk2>
        <a:lt2>
          <a:srgbClr val="868686"/>
        </a:lt2>
        <a:accent1>
          <a:srgbClr val="D4D400"/>
        </a:accent1>
        <a:accent2>
          <a:srgbClr val="000282"/>
        </a:accent2>
        <a:accent3>
          <a:srgbClr val="FFFFFF"/>
        </a:accent3>
        <a:accent4>
          <a:srgbClr val="000000"/>
        </a:accent4>
        <a:accent5>
          <a:srgbClr val="E6E6AA"/>
        </a:accent5>
        <a:accent6>
          <a:srgbClr val="000275"/>
        </a:accent6>
        <a:hlink>
          <a:srgbClr val="FF0017"/>
        </a:hlink>
        <a:folHlink>
          <a:srgbClr val="0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Settings\teberly.JWST\Desktop\OTE PMR Input - April 2003.ppt</Template>
  <TotalTime>11714135</TotalTime>
  <Pages>10</Pages>
  <Words>579</Words>
  <Application>Microsoft Office PowerPoint</Application>
  <PresentationFormat>Letter Paper (8.5x11 in)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OTE PMR Input - April 2003</vt:lpstr>
      <vt:lpstr>JWST’s Cryogenic Position Metrology System</vt:lpstr>
      <vt:lpstr>Agenda</vt:lpstr>
      <vt:lpstr>Cryogenic Optical Test Configuration of JWST </vt:lpstr>
      <vt:lpstr>Camera Windmill Configuration</vt:lpstr>
      <vt:lpstr>Windmill Assembly</vt:lpstr>
      <vt:lpstr>Relation to Cryogenic Walls</vt:lpstr>
      <vt:lpstr>Boom Drive Gear Motor</vt:lpstr>
      <vt:lpstr>Canister Motions</vt:lpstr>
      <vt:lpstr>Tilt Drive</vt:lpstr>
      <vt:lpstr>Camera Drive</vt:lpstr>
      <vt:lpstr>Window design</vt:lpstr>
      <vt:lpstr>Flash and Camera Spectral Ranges</vt:lpstr>
      <vt:lpstr>Material / Coatings Internal Transmissivity</vt:lpstr>
      <vt:lpstr>Double Window for Flash and Camera</vt:lpstr>
      <vt:lpstr>Window Material &amp; Coatings</vt:lpstr>
      <vt:lpstr>Stray Light and Thermal Performance</vt:lpstr>
      <vt:lpstr>FLASH</vt:lpstr>
      <vt:lpstr>Example Flash Performance 100 k flashes planned for JWST Tests</vt:lpstr>
      <vt:lpstr>Original Housing and Bulb</vt:lpstr>
      <vt:lpstr>Improved Housing and Bulb in Test</vt:lpstr>
      <vt:lpstr>Bulb Replacement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subject/>
  <dc:creator>-</dc:creator>
  <cp:keywords/>
  <dc:description/>
  <cp:lastModifiedBy>User</cp:lastModifiedBy>
  <cp:revision>3031</cp:revision>
  <cp:lastPrinted>2002-02-27T19:14:07Z</cp:lastPrinted>
  <dcterms:created xsi:type="dcterms:W3CDTF">1998-08-12T16:21:27Z</dcterms:created>
  <dcterms:modified xsi:type="dcterms:W3CDTF">2012-07-06T11:18:06Z</dcterms:modified>
</cp:coreProperties>
</file>