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70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4" r:id="rId3"/>
    <p:sldId id="257" r:id="rId4"/>
    <p:sldId id="258" r:id="rId5"/>
    <p:sldId id="259" r:id="rId6"/>
    <p:sldId id="268" r:id="rId7"/>
    <p:sldId id="260" r:id="rId8"/>
    <p:sldId id="263" r:id="rId9"/>
    <p:sldId id="267" r:id="rId10"/>
    <p:sldId id="261" r:id="rId11"/>
    <p:sldId id="265" r:id="rId12"/>
    <p:sldId id="266" r:id="rId13"/>
    <p:sldId id="262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2" autoAdjust="0"/>
    <p:restoredTop sz="94619" autoAdjust="0"/>
  </p:normalViewPr>
  <p:slideViewPr>
    <p:cSldViewPr snapToGrid="0" snapToObjects="1">
      <p:cViewPr varScale="1">
        <p:scale>
          <a:sx n="110" d="100"/>
          <a:sy n="110" d="100"/>
        </p:scale>
        <p:origin x="-8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D2187-7FA5-B043-BF58-1E4F285E04A5}" type="datetimeFigureOut">
              <a:rPr lang="en-US" smtClean="0"/>
              <a:t>7/6/12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AD43F-5421-604B-B090-7E01CF8CE2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D75DF-8CF0-9D41-AD48-E2AE4DD16849}" type="datetimeFigureOut">
              <a:rPr lang="en-US" smtClean="0"/>
              <a:t>7/6/12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2E60D-E594-844A-BE62-47A30867FE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Juli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8442-92 SPIE ISIM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7C56-15E2-E340-9684-79E254F09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Juli 6,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8442-92 SPIE ISIM Status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7C56-15E2-E340-9684-79E254F09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Juli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8442-92 SPIE ISIM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7C56-15E2-E340-9684-79E254F09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Juli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8442-92 SPIE ISIM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7C56-15E2-E340-9684-79E254F09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Juli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8442-92 SPIE ISIM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7C56-15E2-E340-9684-79E254F09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Juli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8442-92 SPIE ISIM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7C56-15E2-E340-9684-79E254F09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Juli 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8442-92 SPIE ISIM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7C56-15E2-E340-9684-79E254F09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Juli 6,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8442-92 SPIE ISIM Status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7C56-15E2-E340-9684-79E254F09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Juli 6,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8442-92 SPIE ISIM Status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7C56-15E2-E340-9684-79E254F09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Juli 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8442-92 SPIE ISIM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7C56-15E2-E340-9684-79E254F09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Juli 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8442-92 SPIE ISIM Status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7C56-15E2-E340-9684-79E254F09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Juli 6,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8442-92 SPIE ISIM Status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7C56-15E2-E340-9684-79E254F09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061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Juli 6,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8442-92 SPIE ISIM Status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F4587C56-15E2-E340-9684-79E254F09A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2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EAE9"/>
              </a:clrFrom>
              <a:clrTo>
                <a:srgbClr val="FFEA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07" y="47508"/>
            <a:ext cx="1024937" cy="90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077" descr="npo00000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36995" y="75727"/>
            <a:ext cx="1003818" cy="80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9850" y="1523999"/>
            <a:ext cx="7155311" cy="1724867"/>
          </a:xfrm>
        </p:spPr>
        <p:txBody>
          <a:bodyPr/>
          <a:lstStyle/>
          <a:p>
            <a:r>
              <a:rPr lang="en-US" sz="2400" b="1" dirty="0" smtClean="0"/>
              <a:t>Status of the James Webb Space Telescope </a:t>
            </a:r>
            <a:br>
              <a:rPr lang="en-US" sz="2400" b="1" dirty="0" smtClean="0"/>
            </a:br>
            <a:r>
              <a:rPr lang="en-US" sz="2400" b="1" dirty="0" smtClean="0"/>
              <a:t>Integrated Science Instrument Module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Ray Lundquist, NASA GSFC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52219"/>
          </a:xfrm>
        </p:spPr>
        <p:txBody>
          <a:bodyPr/>
          <a:lstStyle/>
          <a:p>
            <a:r>
              <a:rPr lang="en-US" sz="3600" dirty="0" smtClean="0"/>
              <a:t>Electronics</a:t>
            </a:r>
            <a:endParaRPr lang="en-US" sz="3600" dirty="0"/>
          </a:p>
        </p:txBody>
      </p:sp>
      <p:pic>
        <p:nvPicPr>
          <p:cNvPr id="5" name="Picture 4" descr="IMG_04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502" y="1169177"/>
            <a:ext cx="3632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 1" descr="IMG_04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619" y="934718"/>
            <a:ext cx="3863258" cy="283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578025" y="3912377"/>
            <a:ext cx="2013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ISIM remote services unit (IRSU) has been delivered and are undergoing integration verification testing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56503" y="4000867"/>
            <a:ext cx="1777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Both ISIM command data handling (ICDH) units are delivered.  They have  completed integration testing and are ready to support ISIM integration and test</a:t>
            </a:r>
            <a:endParaRPr lang="en-US" sz="1200" dirty="0"/>
          </a:p>
        </p:txBody>
      </p:sp>
      <p:pic>
        <p:nvPicPr>
          <p:cNvPr id="9" name="Picture 8" descr="Fies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1" y="3448880"/>
            <a:ext cx="4444425" cy="295832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Juli 6, 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7C56-15E2-E340-9684-79E254F09A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8442-92 SPIE ISIM Status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96374"/>
            <a:ext cx="8073386" cy="759302"/>
          </a:xfrm>
        </p:spPr>
        <p:txBody>
          <a:bodyPr/>
          <a:lstStyle/>
          <a:p>
            <a:r>
              <a:rPr lang="en-US" sz="3600" dirty="0" smtClean="0"/>
              <a:t>Harnesses and Harness Radiator</a:t>
            </a:r>
            <a:endParaRPr lang="en-US" sz="360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half" idx="2"/>
          </p:nvPr>
        </p:nvSpPr>
        <p:spPr>
          <a:xfrm>
            <a:off x="4910063" y="1511266"/>
            <a:ext cx="3840480" cy="3720152"/>
          </a:xfrm>
        </p:spPr>
        <p:txBody>
          <a:bodyPr/>
          <a:lstStyle/>
          <a:p>
            <a:pPr algn="l">
              <a:buFont typeface="Wingdings" charset="2"/>
              <a:buChar char="§"/>
            </a:pPr>
            <a:r>
              <a:rPr lang="en-US" dirty="0" smtClean="0"/>
              <a:t>  Electrical harnessing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  All detector interface harnesses complete and delivered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  Flight or test versions of all instrument interface cables have been completed.  Final flight builds are continuing.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62266" y="1270093"/>
            <a:ext cx="4052991" cy="2633447"/>
            <a:chOff x="396876" y="908050"/>
            <a:chExt cx="8518524" cy="537256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 l="10001" t="7333" r="19167" b="14667"/>
            <a:stretch>
              <a:fillRect/>
            </a:stretch>
          </p:blipFill>
          <p:spPr bwMode="auto">
            <a:xfrm>
              <a:off x="1236664" y="1493626"/>
              <a:ext cx="6705600" cy="4614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7543799" y="1076326"/>
              <a:ext cx="1371601" cy="847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700" dirty="0">
                  <a:ea typeface="ＭＳ Ｐゴシック" pitchFamily="34" charset="-128"/>
                </a:rPr>
                <a:t>Aluminum Radiator Panels</a:t>
              </a: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H="1">
              <a:off x="7239000" y="1878013"/>
              <a:ext cx="496888" cy="636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H="1">
              <a:off x="6705600" y="1855788"/>
              <a:ext cx="874713" cy="506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>
              <a:off x="6019800" y="1704975"/>
              <a:ext cx="1495425" cy="5048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96876" y="908050"/>
              <a:ext cx="2471737" cy="847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700">
                  <a:ea typeface="ＭＳ Ｐゴシック" pitchFamily="34" charset="-128"/>
                </a:rPr>
                <a:t>Two-layer Aluminum meteoroid shields; outer layer is radiating surface</a:t>
              </a: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874963" y="1582738"/>
              <a:ext cx="2451100" cy="765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822575" y="1736725"/>
              <a:ext cx="2044700" cy="9683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2724150" y="1735138"/>
              <a:ext cx="1479550" cy="1389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546350" y="1720850"/>
              <a:ext cx="593725" cy="2173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395538" y="1731963"/>
              <a:ext cx="431800" cy="2347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2230438" y="1744663"/>
              <a:ext cx="296862" cy="254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H="1">
              <a:off x="1552575" y="1731963"/>
              <a:ext cx="511175" cy="3265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4413250" y="1619251"/>
              <a:ext cx="1371601" cy="470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900" b="1">
                  <a:latin typeface="Arial Narrow" pitchFamily="34" charset="0"/>
                  <a:ea typeface="ＭＳ Ｐゴシック" pitchFamily="34" charset="-128"/>
                </a:rPr>
                <a:t>IEC (hot)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7099300" y="4119564"/>
              <a:ext cx="1371601" cy="7534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900" b="1" dirty="0" smtClean="0">
                  <a:latin typeface="Arial Narrow" pitchFamily="34" charset="0"/>
                  <a:ea typeface="ＭＳ Ｐゴシック" pitchFamily="34" charset="-128"/>
                </a:rPr>
                <a:t>Sis – cold side</a:t>
              </a:r>
              <a:endParaRPr lang="en-US" sz="900" b="1" dirty="0">
                <a:latin typeface="Arial Narrow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857500" y="1417638"/>
              <a:ext cx="3665538" cy="1952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2649538" y="1757363"/>
              <a:ext cx="1160462" cy="16843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5845175" y="5338762"/>
              <a:ext cx="3024188" cy="941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800" dirty="0">
                  <a:ea typeface="ＭＳ Ｐゴシック" pitchFamily="34" charset="-128"/>
                </a:rPr>
                <a:t>Meteoroid shield removed to show harness routing/clamps</a:t>
              </a:r>
            </a:p>
          </p:txBody>
        </p: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 flipH="1" flipV="1">
              <a:off x="5808663" y="4689475"/>
              <a:ext cx="887412" cy="673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25626" y="3991751"/>
            <a:ext cx="35266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No assembly picture yet</a:t>
            </a:r>
          </a:p>
          <a:p>
            <a:pPr algn="ctr"/>
            <a:r>
              <a:rPr lang="en-US" sz="1400" dirty="0" smtClean="0"/>
              <a:t>All piece parts received and assembly has begun</a:t>
            </a:r>
            <a:endParaRPr lang="en-US" sz="1400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Juli 6, 2012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7C56-15E2-E340-9684-79E254F09A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8442-92 SPIE ISIM Status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8164" y="4048460"/>
            <a:ext cx="4916430" cy="2629701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ISIM Flight Software</a:t>
            </a:r>
          </a:p>
          <a:p>
            <a:pPr lvl="1"/>
            <a:r>
              <a:rPr lang="en-US" sz="1400" dirty="0" smtClean="0"/>
              <a:t>Core software build 12.6 is complete and tested</a:t>
            </a:r>
          </a:p>
          <a:p>
            <a:pPr lvl="1"/>
            <a:r>
              <a:rPr lang="en-US" sz="1400" dirty="0" smtClean="0"/>
              <a:t>Initial version of all Science Instrument software applications have been successfully integrated with the Core</a:t>
            </a:r>
          </a:p>
          <a:p>
            <a:pPr lvl="1"/>
            <a:r>
              <a:rPr lang="en-US" sz="1400" dirty="0" smtClean="0"/>
              <a:t>Updated versions of instrument software expected with instrument delivery </a:t>
            </a:r>
          </a:p>
          <a:p>
            <a:pPr lvl="1"/>
            <a:r>
              <a:rPr lang="en-US" sz="1400" dirty="0" smtClean="0"/>
              <a:t>Modification of detector read-out schemes under investigation to reduce/improve system noise</a:t>
            </a:r>
            <a:endParaRPr lang="en-US" sz="1400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9416" y="1009281"/>
            <a:ext cx="5943600" cy="275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Juli 6,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7C56-15E2-E340-9684-79E254F09A4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8442-92 SPIE ISIM Status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Systems</a:t>
            </a:r>
            <a:endParaRPr lang="en-US" dirty="0"/>
          </a:p>
        </p:txBody>
      </p:sp>
      <p:pic>
        <p:nvPicPr>
          <p:cNvPr id="4" name="Picture 3" descr="osim over ses not itar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3508" y="1044619"/>
            <a:ext cx="5765915" cy="4194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0166" y="5476479"/>
            <a:ext cx="34725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Optical simulator (OSIM) being installed in the test chamber</a:t>
            </a:r>
            <a:endParaRPr lang="en-US" sz="1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Juli 6,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7C56-15E2-E340-9684-79E254F09A4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8442-92 SPIE ISIM Status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Systems</a:t>
            </a:r>
            <a:endParaRPr lang="en-US" dirty="0"/>
          </a:p>
        </p:txBody>
      </p:sp>
      <p:pic>
        <p:nvPicPr>
          <p:cNvPr id="4" name="P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173" y="1157930"/>
            <a:ext cx="6230384" cy="431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65870" y="5477327"/>
            <a:ext cx="450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ISIM level full system test configuration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Juli 6,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7C56-15E2-E340-9684-79E254F09A4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8442-92 SPIE ISIM Status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ISIM subsystem development is progressing well</a:t>
            </a:r>
          </a:p>
          <a:p>
            <a:r>
              <a:rPr lang="en-US" dirty="0" smtClean="0"/>
              <a:t>First cryo-vacuum test planned for March 13, without </a:t>
            </a:r>
            <a:r>
              <a:rPr lang="en-US" dirty="0" err="1" smtClean="0"/>
              <a:t>NIRSpec</a:t>
            </a:r>
            <a:r>
              <a:rPr lang="en-US" dirty="0" smtClean="0"/>
              <a:t>.  Two cryo-thermal tests planned with </a:t>
            </a:r>
            <a:r>
              <a:rPr lang="en-US" dirty="0" err="1" smtClean="0"/>
              <a:t>NIRSpec</a:t>
            </a:r>
            <a:endParaRPr lang="en-US" dirty="0" smtClean="0"/>
          </a:p>
          <a:p>
            <a:r>
              <a:rPr lang="en-US" dirty="0" smtClean="0"/>
              <a:t>NIR detector replacement plans are being developed </a:t>
            </a:r>
          </a:p>
          <a:p>
            <a:r>
              <a:rPr lang="en-US" dirty="0" smtClean="0"/>
              <a:t>Test equipment, facilities, and plans are in place for a successful ISIM test 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Juli 6,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7C56-15E2-E340-9684-79E254F09A4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8442-92 SPIE ISIM Status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29539"/>
          </a:xfrm>
        </p:spPr>
        <p:txBody>
          <a:bodyPr/>
          <a:lstStyle/>
          <a:p>
            <a:r>
              <a:rPr lang="en-US" sz="3600" dirty="0" smtClean="0"/>
              <a:t>Collaborators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algn="ctr">
              <a:buNone/>
            </a:pPr>
            <a:r>
              <a:rPr lang="en-US" sz="1600" dirty="0" smtClean="0"/>
              <a:t>Michael </a:t>
            </a:r>
            <a:r>
              <a:rPr lang="en-US" sz="1600" dirty="0" smtClean="0"/>
              <a:t>P. </a:t>
            </a:r>
            <a:r>
              <a:rPr lang="en-US" sz="1600" dirty="0" smtClean="0"/>
              <a:t>Drury</a:t>
            </a:r>
          </a:p>
          <a:p>
            <a:pPr algn="ctr">
              <a:buNone/>
            </a:pPr>
            <a:r>
              <a:rPr lang="en-US" sz="1600" dirty="0" smtClean="0"/>
              <a:t>Jamie </a:t>
            </a:r>
            <a:r>
              <a:rPr lang="en-US" sz="1600" dirty="0" smtClean="0"/>
              <a:t>L. </a:t>
            </a:r>
            <a:r>
              <a:rPr lang="en-US" sz="1600" dirty="0" smtClean="0"/>
              <a:t>Dunn </a:t>
            </a:r>
          </a:p>
          <a:p>
            <a:pPr algn="ctr">
              <a:buNone/>
            </a:pPr>
            <a:r>
              <a:rPr lang="en-US" sz="1600" dirty="0" smtClean="0"/>
              <a:t>Stuart </a:t>
            </a:r>
            <a:r>
              <a:rPr lang="en-US" sz="1600" dirty="0" smtClean="0"/>
              <a:t>D. </a:t>
            </a:r>
            <a:r>
              <a:rPr lang="en-US" sz="1600" dirty="0" smtClean="0"/>
              <a:t>Glazer </a:t>
            </a:r>
          </a:p>
          <a:p>
            <a:pPr algn="ctr">
              <a:buNone/>
            </a:pPr>
            <a:r>
              <a:rPr lang="en-US" sz="1600" dirty="0" smtClean="0"/>
              <a:t>Matthew </a:t>
            </a:r>
            <a:r>
              <a:rPr lang="en-US" sz="1600" dirty="0" smtClean="0"/>
              <a:t>A. </a:t>
            </a:r>
            <a:r>
              <a:rPr lang="en-US" sz="1600" dirty="0" smtClean="0"/>
              <a:t>Greenhouse</a:t>
            </a:r>
            <a:endParaRPr lang="en-US" sz="1600" baseline="30000" dirty="0" smtClean="0"/>
          </a:p>
          <a:p>
            <a:pPr algn="ctr">
              <a:buNone/>
            </a:pPr>
            <a:r>
              <a:rPr lang="en-US" sz="1600" dirty="0" smtClean="0"/>
              <a:t>Ed </a:t>
            </a:r>
            <a:r>
              <a:rPr lang="en-US" sz="1600" dirty="0" err="1" smtClean="0"/>
              <a:t>Greville</a:t>
            </a:r>
            <a:endParaRPr lang="en-US" sz="1600" baseline="30000" dirty="0" smtClean="0"/>
          </a:p>
          <a:p>
            <a:pPr algn="ctr">
              <a:buNone/>
            </a:pPr>
            <a:r>
              <a:rPr lang="en-US" sz="1600" dirty="0" smtClean="0"/>
              <a:t>Gregory </a:t>
            </a:r>
            <a:r>
              <a:rPr lang="en-US" sz="1600" dirty="0" err="1" smtClean="0"/>
              <a:t>Henegar</a:t>
            </a:r>
            <a:endParaRPr lang="en-US" sz="1600" baseline="30000" dirty="0" smtClean="0"/>
          </a:p>
          <a:p>
            <a:pPr algn="ctr">
              <a:buNone/>
            </a:pPr>
            <a:r>
              <a:rPr lang="en-US" sz="1600" dirty="0" smtClean="0"/>
              <a:t>Eric </a:t>
            </a:r>
            <a:r>
              <a:rPr lang="en-US" sz="1600" dirty="0" smtClean="0"/>
              <a:t>L. </a:t>
            </a:r>
            <a:r>
              <a:rPr lang="en-US" sz="1600" dirty="0" smtClean="0"/>
              <a:t>Johnson</a:t>
            </a:r>
          </a:p>
          <a:p>
            <a:pPr algn="ctr">
              <a:buNone/>
            </a:pPr>
            <a:r>
              <a:rPr lang="en-US" sz="1600" dirty="0" smtClean="0"/>
              <a:t>John </a:t>
            </a:r>
            <a:r>
              <a:rPr lang="en-US" sz="1600" dirty="0" smtClean="0"/>
              <a:t>C. </a:t>
            </a:r>
            <a:r>
              <a:rPr lang="en-US" sz="1600" dirty="0" smtClean="0"/>
              <a:t>McCloskey</a:t>
            </a:r>
            <a:endParaRPr lang="en-US" sz="1600" baseline="30000" dirty="0" smtClean="0"/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r>
              <a:rPr lang="en-US" sz="1600" dirty="0" smtClean="0"/>
              <a:t>Raymond </a:t>
            </a:r>
            <a:r>
              <a:rPr lang="en-US" sz="1600" dirty="0" smtClean="0"/>
              <a:t>G. </a:t>
            </a:r>
            <a:r>
              <a:rPr lang="en-US" sz="1600" dirty="0" err="1" smtClean="0"/>
              <a:t>Ohl</a:t>
            </a:r>
            <a:r>
              <a:rPr lang="en-US" sz="1600" dirty="0" smtClean="0"/>
              <a:t> </a:t>
            </a:r>
          </a:p>
          <a:p>
            <a:pPr algn="ctr">
              <a:buNone/>
            </a:pPr>
            <a:r>
              <a:rPr lang="en-US" sz="1600" dirty="0" smtClean="0"/>
              <a:t>Pam Davila</a:t>
            </a:r>
            <a:r>
              <a:rPr lang="en-US" sz="1600" dirty="0" smtClean="0"/>
              <a:t> </a:t>
            </a:r>
          </a:p>
          <a:p>
            <a:pPr algn="ctr">
              <a:buNone/>
            </a:pPr>
            <a:r>
              <a:rPr lang="en-US" sz="1600" dirty="0" smtClean="0"/>
              <a:t>Robert </a:t>
            </a:r>
            <a:r>
              <a:rPr lang="en-US" sz="1600" dirty="0" smtClean="0"/>
              <a:t>A. </a:t>
            </a:r>
            <a:r>
              <a:rPr lang="en-US" sz="1600" dirty="0" err="1" smtClean="0"/>
              <a:t>Rashford</a:t>
            </a:r>
            <a:endParaRPr lang="en-US" sz="1600" baseline="30000" dirty="0" smtClean="0"/>
          </a:p>
          <a:p>
            <a:pPr algn="ctr">
              <a:buNone/>
            </a:pPr>
            <a:r>
              <a:rPr lang="en-US" sz="1600" dirty="0" err="1" smtClean="0"/>
              <a:t>Gurnie</a:t>
            </a:r>
            <a:r>
              <a:rPr lang="en-US" sz="1600" dirty="0" smtClean="0"/>
              <a:t> </a:t>
            </a:r>
            <a:r>
              <a:rPr lang="en-US" sz="1600" dirty="0" smtClean="0"/>
              <a:t>C. </a:t>
            </a:r>
            <a:r>
              <a:rPr lang="en-US" sz="1600" dirty="0" smtClean="0"/>
              <a:t>Hobbs</a:t>
            </a:r>
          </a:p>
          <a:p>
            <a:pPr algn="ctr">
              <a:buNone/>
            </a:pPr>
            <a:r>
              <a:rPr lang="en-US" sz="1600" dirty="0" smtClean="0"/>
              <a:t>Scott </a:t>
            </a:r>
            <a:r>
              <a:rPr lang="en-US" sz="1600" dirty="0" err="1" smtClean="0"/>
              <a:t>Lambros</a:t>
            </a:r>
            <a:endParaRPr lang="en-US" sz="1600" baseline="30000" dirty="0" smtClean="0"/>
          </a:p>
          <a:p>
            <a:pPr algn="ctr">
              <a:buNone/>
            </a:pPr>
            <a:r>
              <a:rPr lang="en-US" sz="1600" dirty="0" smtClean="0"/>
              <a:t>Doug McGuffey</a:t>
            </a:r>
            <a:endParaRPr lang="en-US" sz="1600" baseline="30000" dirty="0" smtClean="0"/>
          </a:p>
          <a:p>
            <a:pPr algn="ctr">
              <a:buNone/>
            </a:pPr>
            <a:r>
              <a:rPr lang="en-US" sz="1600" dirty="0" smtClean="0"/>
              <a:t>Mark </a:t>
            </a:r>
            <a:r>
              <a:rPr lang="en-US" sz="1600" dirty="0" smtClean="0"/>
              <a:t>F. </a:t>
            </a:r>
            <a:r>
              <a:rPr lang="en-US" sz="1600" dirty="0" err="1" smtClean="0"/>
              <a:t>Voyton</a:t>
            </a:r>
            <a:endParaRPr lang="en-US" sz="1600" dirty="0" smtClean="0"/>
          </a:p>
          <a:p>
            <a:pPr algn="ctr">
              <a:buNone/>
            </a:pPr>
            <a:r>
              <a:rPr lang="en-US" sz="1600" dirty="0" smtClean="0"/>
              <a:t>Vicki </a:t>
            </a:r>
            <a:r>
              <a:rPr lang="en-US" sz="1600" dirty="0" err="1" smtClean="0"/>
              <a:t>Balzano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Juli 6,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7C56-15E2-E340-9684-79E254F09A4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8442-92 SPIE ISIM Status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sm_bmor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7023" y="442285"/>
            <a:ext cx="5386326" cy="6299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025" y="107576"/>
            <a:ext cx="6548260" cy="117386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/>
              <a:t>JWST Full Scale Model at the Baltimore Inner Harbor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Juli 6,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7C56-15E2-E340-9684-79E254F09A4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8442-92 SPIE ISIM Status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1601"/>
          </a:xfrm>
        </p:spPr>
        <p:txBody>
          <a:bodyPr/>
          <a:lstStyle/>
          <a:p>
            <a:r>
              <a:rPr lang="en-US" sz="3600" dirty="0" smtClean="0"/>
              <a:t>ISIM Subsystems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35" y="1224744"/>
            <a:ext cx="5000780" cy="4718857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The Integrated Science Instrument Module contains</a:t>
            </a:r>
          </a:p>
          <a:p>
            <a:pPr lvl="1"/>
            <a:r>
              <a:rPr lang="en-US" sz="1400" dirty="0" smtClean="0"/>
              <a:t>Four Science Instruments</a:t>
            </a:r>
          </a:p>
          <a:p>
            <a:pPr lvl="2"/>
            <a:r>
              <a:rPr lang="en-US" sz="1200" dirty="0" err="1" smtClean="0"/>
              <a:t>NIRCam</a:t>
            </a:r>
            <a:r>
              <a:rPr lang="en-US" sz="1200" dirty="0" smtClean="0"/>
              <a:t>; </a:t>
            </a:r>
            <a:r>
              <a:rPr lang="en-US" sz="1200" dirty="0" err="1" smtClean="0"/>
              <a:t>NIRSpec</a:t>
            </a:r>
            <a:r>
              <a:rPr lang="en-US" sz="1200" dirty="0" smtClean="0"/>
              <a:t>; MIRI; and FGS/NIRISS</a:t>
            </a:r>
          </a:p>
          <a:p>
            <a:pPr lvl="1"/>
            <a:r>
              <a:rPr lang="en-US" sz="1400" dirty="0" smtClean="0"/>
              <a:t>And the supporting Infrastructure</a:t>
            </a:r>
          </a:p>
          <a:p>
            <a:pPr lvl="2"/>
            <a:r>
              <a:rPr lang="en-US" sz="1200" dirty="0" smtClean="0"/>
              <a:t>Primary Structure</a:t>
            </a:r>
          </a:p>
          <a:p>
            <a:pPr lvl="2"/>
            <a:r>
              <a:rPr lang="en-US" sz="1200" dirty="0" smtClean="0"/>
              <a:t>ISIM Electronics Compartment (IEC)</a:t>
            </a:r>
          </a:p>
          <a:p>
            <a:pPr lvl="2"/>
            <a:r>
              <a:rPr lang="en-US" sz="1200" dirty="0" smtClean="0"/>
              <a:t>Harness Radiator (HR)</a:t>
            </a:r>
          </a:p>
          <a:p>
            <a:pPr lvl="2"/>
            <a:r>
              <a:rPr lang="en-US" sz="1200" dirty="0" smtClean="0"/>
              <a:t>ISIM Command and Data Handling (ICDH)</a:t>
            </a:r>
          </a:p>
          <a:p>
            <a:pPr lvl="2"/>
            <a:r>
              <a:rPr lang="en-US" sz="1200" dirty="0" smtClean="0"/>
              <a:t>ISIM Remote Services Unit (IRSU)</a:t>
            </a:r>
          </a:p>
          <a:p>
            <a:pPr lvl="2"/>
            <a:r>
              <a:rPr lang="en-US" sz="1200" dirty="0" smtClean="0"/>
              <a:t>Thermal Control System (TCS)</a:t>
            </a:r>
          </a:p>
          <a:p>
            <a:pPr lvl="2"/>
            <a:r>
              <a:rPr lang="en-US" sz="1200" dirty="0" smtClean="0"/>
              <a:t>ISIM Flight Software (IFSW)</a:t>
            </a:r>
          </a:p>
          <a:p>
            <a:pPr lvl="2"/>
            <a:r>
              <a:rPr lang="en-US" sz="1200" dirty="0" smtClean="0"/>
              <a:t>On-Board Script System</a:t>
            </a:r>
          </a:p>
          <a:p>
            <a:pPr lvl="2"/>
            <a:r>
              <a:rPr lang="en-US" sz="1200" dirty="0" smtClean="0"/>
              <a:t>And Electrical Harnessing</a:t>
            </a:r>
          </a:p>
          <a:p>
            <a:pPr lvl="2"/>
            <a:endParaRPr lang="en-US" sz="1200" dirty="0"/>
          </a:p>
        </p:txBody>
      </p:sp>
      <p:grpSp>
        <p:nvGrpSpPr>
          <p:cNvPr id="4" name="Group 3"/>
          <p:cNvGrpSpPr/>
          <p:nvPr/>
        </p:nvGrpSpPr>
        <p:grpSpPr>
          <a:xfrm>
            <a:off x="3753022" y="2189468"/>
            <a:ext cx="5192827" cy="3835370"/>
            <a:chOff x="428623" y="885825"/>
            <a:chExt cx="8474078" cy="5695950"/>
          </a:xfrm>
        </p:grpSpPr>
        <p:pic>
          <p:nvPicPr>
            <p:cNvPr id="5" name="Picture 4" descr="ISIM Image from Gurn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73188" y="885825"/>
              <a:ext cx="7370762" cy="569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AutoShape 3"/>
            <p:cNvSpPr>
              <a:spLocks/>
            </p:cNvSpPr>
            <p:nvPr/>
          </p:nvSpPr>
          <p:spPr bwMode="auto">
            <a:xfrm>
              <a:off x="1103311" y="1417695"/>
              <a:ext cx="1328738" cy="457083"/>
            </a:xfrm>
            <a:prstGeom prst="borderCallout2">
              <a:avLst>
                <a:gd name="adj1" fmla="val 17102"/>
                <a:gd name="adj2" fmla="val 105736"/>
                <a:gd name="adj3" fmla="val 17102"/>
                <a:gd name="adj4" fmla="val 143370"/>
                <a:gd name="adj5" fmla="val 213764"/>
                <a:gd name="adj6" fmla="val 13102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oval" w="med" len="med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US" sz="700" dirty="0">
                  <a:latin typeface="Arial" charset="0"/>
                </a:rPr>
                <a:t>Purge Lines and GSE Panel</a:t>
              </a:r>
            </a:p>
          </p:txBody>
        </p:sp>
        <p:sp>
          <p:nvSpPr>
            <p:cNvPr id="7" name="AutoShape 4"/>
            <p:cNvSpPr>
              <a:spLocks/>
            </p:cNvSpPr>
            <p:nvPr/>
          </p:nvSpPr>
          <p:spPr bwMode="auto">
            <a:xfrm>
              <a:off x="428623" y="5210176"/>
              <a:ext cx="1222376" cy="457083"/>
            </a:xfrm>
            <a:prstGeom prst="borderCallout2">
              <a:avLst>
                <a:gd name="adj1" fmla="val 23528"/>
                <a:gd name="adj2" fmla="val 106231"/>
                <a:gd name="adj3" fmla="val 23528"/>
                <a:gd name="adj4" fmla="val 159741"/>
                <a:gd name="adj5" fmla="val -48366"/>
                <a:gd name="adj6" fmla="val 215583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oval" w="med" len="med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US" sz="700">
                  <a:latin typeface="Arial" charset="0"/>
                </a:rPr>
                <a:t>ISIM Structure</a:t>
              </a:r>
            </a:p>
          </p:txBody>
        </p:sp>
        <p:sp>
          <p:nvSpPr>
            <p:cNvPr id="8" name="AutoShape 5"/>
            <p:cNvSpPr>
              <a:spLocks/>
            </p:cNvSpPr>
            <p:nvPr/>
          </p:nvSpPr>
          <p:spPr bwMode="auto">
            <a:xfrm>
              <a:off x="6335711" y="5935663"/>
              <a:ext cx="1220788" cy="457083"/>
            </a:xfrm>
            <a:prstGeom prst="borderCallout2">
              <a:avLst>
                <a:gd name="adj1" fmla="val 23528"/>
                <a:gd name="adj2" fmla="val -6241"/>
                <a:gd name="adj3" fmla="val 23528"/>
                <a:gd name="adj4" fmla="val -39532"/>
                <a:gd name="adj5" fmla="val -110458"/>
                <a:gd name="adj6" fmla="val -7412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oval" w="med" len="med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US" sz="700">
                  <a:latin typeface="Arial" charset="0"/>
                </a:rPr>
                <a:t>Thermal Straps</a:t>
              </a:r>
            </a:p>
          </p:txBody>
        </p:sp>
        <p:sp>
          <p:nvSpPr>
            <p:cNvPr id="9" name="AutoShape 6"/>
            <p:cNvSpPr>
              <a:spLocks/>
            </p:cNvSpPr>
            <p:nvPr/>
          </p:nvSpPr>
          <p:spPr bwMode="auto">
            <a:xfrm>
              <a:off x="7059612" y="5424487"/>
              <a:ext cx="1222376" cy="297104"/>
            </a:xfrm>
            <a:prstGeom prst="borderCallout2">
              <a:avLst>
                <a:gd name="adj1" fmla="val 37694"/>
                <a:gd name="adj2" fmla="val -6231"/>
                <a:gd name="adj3" fmla="val 37694"/>
                <a:gd name="adj4" fmla="val -76495"/>
                <a:gd name="adj5" fmla="val -368065"/>
                <a:gd name="adj6" fmla="val -1498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oval" w="med" len="med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US" sz="700">
                  <a:latin typeface="Arial" charset="0"/>
                </a:rPr>
                <a:t>NIRSpec</a:t>
              </a:r>
            </a:p>
          </p:txBody>
        </p:sp>
        <p:sp>
          <p:nvSpPr>
            <p:cNvPr id="10" name="AutoShape 7"/>
            <p:cNvSpPr>
              <a:spLocks/>
            </p:cNvSpPr>
            <p:nvPr/>
          </p:nvSpPr>
          <p:spPr bwMode="auto">
            <a:xfrm>
              <a:off x="8281989" y="3174999"/>
              <a:ext cx="620712" cy="319958"/>
            </a:xfrm>
            <a:prstGeom prst="borderCallout2">
              <a:avLst>
                <a:gd name="adj1" fmla="val 37694"/>
                <a:gd name="adj2" fmla="val -15894"/>
                <a:gd name="adj3" fmla="val 37694"/>
                <a:gd name="adj4" fmla="val -178810"/>
                <a:gd name="adj5" fmla="val -65500"/>
                <a:gd name="adj6" fmla="val -20657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oval" w="med" len="med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US" sz="800">
                  <a:latin typeface="Arial" charset="0"/>
                </a:rPr>
                <a:t>IEC</a:t>
              </a:r>
            </a:p>
          </p:txBody>
        </p:sp>
        <p:sp>
          <p:nvSpPr>
            <p:cNvPr id="11" name="AutoShape 8"/>
            <p:cNvSpPr>
              <a:spLocks/>
            </p:cNvSpPr>
            <p:nvPr/>
          </p:nvSpPr>
          <p:spPr bwMode="auto">
            <a:xfrm>
              <a:off x="7227887" y="893764"/>
              <a:ext cx="1222376" cy="457083"/>
            </a:xfrm>
            <a:prstGeom prst="borderCallout2">
              <a:avLst>
                <a:gd name="adj1" fmla="val 23528"/>
                <a:gd name="adj2" fmla="val -6231"/>
                <a:gd name="adj3" fmla="val 23528"/>
                <a:gd name="adj4" fmla="val -64676"/>
                <a:gd name="adj5" fmla="val 178431"/>
                <a:gd name="adj6" fmla="val -125583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oval" w="med" len="med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US" sz="700">
                  <a:latin typeface="Arial" charset="0"/>
                </a:rPr>
                <a:t>Radiator Baffle</a:t>
              </a:r>
            </a:p>
          </p:txBody>
        </p:sp>
        <p:sp>
          <p:nvSpPr>
            <p:cNvPr id="12" name="AutoShape 9"/>
            <p:cNvSpPr>
              <a:spLocks/>
            </p:cNvSpPr>
            <p:nvPr/>
          </p:nvSpPr>
          <p:spPr bwMode="auto">
            <a:xfrm>
              <a:off x="7634289" y="1646237"/>
              <a:ext cx="1222375" cy="777040"/>
            </a:xfrm>
            <a:prstGeom prst="borderCallout2">
              <a:avLst>
                <a:gd name="adj1" fmla="val 37694"/>
                <a:gd name="adj2" fmla="val -6231"/>
                <a:gd name="adj3" fmla="val 37694"/>
                <a:gd name="adj4" fmla="val -108310"/>
                <a:gd name="adj5" fmla="val 102564"/>
                <a:gd name="adj6" fmla="val -20079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oval" w="med" len="med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US" sz="700" dirty="0">
                  <a:latin typeface="Arial" charset="0"/>
                </a:rPr>
                <a:t>Electrical</a:t>
              </a:r>
            </a:p>
            <a:p>
              <a:r>
                <a:rPr lang="en-US" sz="700" dirty="0">
                  <a:latin typeface="Arial" charset="0"/>
                </a:rPr>
                <a:t> </a:t>
              </a:r>
              <a:r>
                <a:rPr lang="en-US" sz="700" dirty="0" smtClean="0">
                  <a:latin typeface="Arial" charset="0"/>
                </a:rPr>
                <a:t>Harness and Harness Radiator</a:t>
              </a:r>
              <a:endParaRPr lang="en-US" sz="700" dirty="0">
                <a:latin typeface="Arial" charset="0"/>
              </a:endParaRPr>
            </a:p>
          </p:txBody>
        </p:sp>
        <p:sp>
          <p:nvSpPr>
            <p:cNvPr id="13" name="AutoShape 10"/>
            <p:cNvSpPr>
              <a:spLocks/>
            </p:cNvSpPr>
            <p:nvPr/>
          </p:nvSpPr>
          <p:spPr bwMode="auto">
            <a:xfrm>
              <a:off x="1209674" y="5945188"/>
              <a:ext cx="1222376" cy="457083"/>
            </a:xfrm>
            <a:prstGeom prst="borderCallout2">
              <a:avLst>
                <a:gd name="adj1" fmla="val 23528"/>
                <a:gd name="adj2" fmla="val 106231"/>
                <a:gd name="adj3" fmla="val 23528"/>
                <a:gd name="adj4" fmla="val 160389"/>
                <a:gd name="adj5" fmla="val -9477"/>
                <a:gd name="adj6" fmla="val 21675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oval" w="med" len="med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US" sz="700">
                  <a:latin typeface="Arial" charset="0"/>
                </a:rPr>
                <a:t>Kinematic Mount</a:t>
              </a:r>
            </a:p>
          </p:txBody>
        </p:sp>
        <p:sp>
          <p:nvSpPr>
            <p:cNvPr id="14" name="AutoShape 11"/>
            <p:cNvSpPr>
              <a:spLocks/>
            </p:cNvSpPr>
            <p:nvPr/>
          </p:nvSpPr>
          <p:spPr bwMode="auto">
            <a:xfrm>
              <a:off x="762000" y="3284538"/>
              <a:ext cx="609601" cy="297104"/>
            </a:xfrm>
            <a:prstGeom prst="borderCallout2">
              <a:avLst>
                <a:gd name="adj1" fmla="val 37694"/>
                <a:gd name="adj2" fmla="val 112500"/>
                <a:gd name="adj3" fmla="val 37694"/>
                <a:gd name="adj4" fmla="val 194009"/>
                <a:gd name="adj5" fmla="val 161255"/>
                <a:gd name="adj6" fmla="val 27890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oval" w="med" len="med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US" sz="700">
                  <a:latin typeface="Arial" charset="0"/>
                </a:rPr>
                <a:t>MIRI</a:t>
              </a:r>
            </a:p>
          </p:txBody>
        </p:sp>
        <p:sp>
          <p:nvSpPr>
            <p:cNvPr id="15" name="AutoShape 12"/>
            <p:cNvSpPr>
              <a:spLocks/>
            </p:cNvSpPr>
            <p:nvPr/>
          </p:nvSpPr>
          <p:spPr bwMode="auto">
            <a:xfrm>
              <a:off x="1017587" y="4483099"/>
              <a:ext cx="854075" cy="297104"/>
            </a:xfrm>
            <a:prstGeom prst="borderCallout2">
              <a:avLst>
                <a:gd name="adj1" fmla="val 37694"/>
                <a:gd name="adj2" fmla="val 108921"/>
                <a:gd name="adj3" fmla="val 37694"/>
                <a:gd name="adj4" fmla="val 156134"/>
                <a:gd name="adj5" fmla="val -268065"/>
                <a:gd name="adj6" fmla="val 28903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oval" w="med" len="med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US" sz="700">
                  <a:latin typeface="Arial" charset="0"/>
                </a:rPr>
                <a:t>NIRCam</a:t>
              </a:r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7296150" y="4217989"/>
              <a:ext cx="1222376" cy="457083"/>
            </a:xfrm>
            <a:prstGeom prst="borderCallout2">
              <a:avLst>
                <a:gd name="adj1" fmla="val 23528"/>
                <a:gd name="adj2" fmla="val -6231"/>
                <a:gd name="adj3" fmla="val 23528"/>
                <a:gd name="adj4" fmla="val -72208"/>
                <a:gd name="adj5" fmla="val -289542"/>
                <a:gd name="adj6" fmla="val -14064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oval" w="med" len="med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b="1" kern="1200">
                  <a:solidFill>
                    <a:schemeClr val="tx1"/>
                  </a:solidFill>
                  <a:latin typeface="Arial Narrow" charset="0"/>
                  <a:ea typeface="+mn-ea"/>
                  <a:cs typeface="+mn-cs"/>
                </a:defRPr>
              </a:lvl9pPr>
            </a:lstStyle>
            <a:p>
              <a:r>
                <a:rPr lang="en-US" sz="700">
                  <a:latin typeface="Arial" charset="0"/>
                </a:rPr>
                <a:t>Harness Radiator</a:t>
              </a:r>
            </a:p>
          </p:txBody>
        </p:sp>
      </p:grp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Juli 6, 2012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7C56-15E2-E340-9684-79E254F09A4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8442-92 SPIE ISIM Status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27478"/>
          </a:xfrm>
        </p:spPr>
        <p:txBody>
          <a:bodyPr/>
          <a:lstStyle/>
          <a:p>
            <a:r>
              <a:rPr lang="en-US" sz="2800" dirty="0" smtClean="0"/>
              <a:t>Instruments are being tested and delivered</a:t>
            </a:r>
            <a:endParaRPr lang="en-US" sz="2800" dirty="0"/>
          </a:p>
        </p:txBody>
      </p:sp>
      <p:pic>
        <p:nvPicPr>
          <p:cNvPr id="4" name="P 1" descr="\\Atcgroups\data\nircam\I&amp;T\Assembly_Flight\00_Images\Instrument-Level\2012 02 22 NIR-PR-4011 Insert into Red Chamber initial\IMG_72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895884"/>
            <a:ext cx="3158786" cy="2200004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520" y="3568812"/>
            <a:ext cx="3317541" cy="226006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9518" y="3500772"/>
            <a:ext cx="3037613" cy="245720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0095" y="3039188"/>
            <a:ext cx="3980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NIRCam</a:t>
            </a:r>
            <a:r>
              <a:rPr lang="en-US" dirty="0" smtClean="0"/>
              <a:t> starting vacuum testing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62465" y="5878593"/>
            <a:ext cx="3980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FGS completing vacuum testing and ready for delivery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0095" y="5794860"/>
            <a:ext cx="3980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MIRI Completed testing and delivered to Integration and Test</a:t>
            </a:r>
            <a:endParaRPr lang="en-US" dirty="0"/>
          </a:p>
        </p:txBody>
      </p:sp>
      <p:pic>
        <p:nvPicPr>
          <p:cNvPr id="10" name="P 1" descr="AB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9967" y="635054"/>
            <a:ext cx="3607139" cy="2495526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>
            <a:prstShdw prst="shdw17" dist="17961" dir="2700000">
              <a:srgbClr val="999999"/>
            </a:prstShdw>
          </a:effectLst>
        </p:spPr>
      </p:pic>
      <p:sp>
        <p:nvSpPr>
          <p:cNvPr id="11" name="TextBox 10"/>
          <p:cNvSpPr txBox="1"/>
          <p:nvPr/>
        </p:nvSpPr>
        <p:spPr>
          <a:xfrm>
            <a:off x="4635398" y="3095888"/>
            <a:ext cx="4226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NIRSpec</a:t>
            </a:r>
            <a:r>
              <a:rPr lang="en-US" dirty="0" smtClean="0"/>
              <a:t> fully tested, but re-build is needed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Juli</a:t>
            </a:r>
            <a:r>
              <a:rPr lang="en-US" dirty="0" smtClean="0"/>
              <a:t> 6, 2012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7C56-15E2-E340-9684-79E254F09A4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8442-92 SPIE ISIM Status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Status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49275" y="1600200"/>
          <a:ext cx="8042276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569"/>
                <a:gridCol w="2010569"/>
                <a:gridCol w="2010569"/>
                <a:gridCol w="20105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Instrument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Upcoming</a:t>
                      </a:r>
                      <a:r>
                        <a:rPr lang="en-US" baseline="0" dirty="0" smtClean="0"/>
                        <a:t> 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Delivery Date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NIRCam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Thermal/Cryo </a:t>
                      </a:r>
                      <a:r>
                        <a:rPr lang="en-US" sz="1200" dirty="0" err="1" smtClean="0"/>
                        <a:t>Vac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Second thermal test and vibration at GSFC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November</a:t>
                      </a:r>
                      <a:r>
                        <a:rPr lang="en-US" sz="1200" baseline="0" dirty="0" smtClean="0"/>
                        <a:t> 12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NIRSpec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Bench level assembly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 test program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April 13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MIRI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Post ship functional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ISIM test program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Delivered</a:t>
                      </a:r>
                      <a:r>
                        <a:rPr lang="en-US" sz="1200" baseline="0" dirty="0" smtClean="0"/>
                        <a:t> (May 12)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FGS/NIRISS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Complete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ISIM test program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July 12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87549" y="3821655"/>
            <a:ext cx="573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 NIR instrument detectors have a slow degradation process, called “hot pixels” which impacts sensitivity.  Replacement detectors are being procured and will be replaced prior to the final ISIM system level test</a:t>
            </a:r>
            <a:endParaRPr lang="en-US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Juli 6,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7C56-15E2-E340-9684-79E254F09A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8442-92 SPIE ISIM Status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16136"/>
          </a:xfrm>
        </p:spPr>
        <p:txBody>
          <a:bodyPr/>
          <a:lstStyle/>
          <a:p>
            <a:r>
              <a:rPr lang="en-US" sz="3600" dirty="0" smtClean="0"/>
              <a:t>Structure</a:t>
            </a:r>
            <a:endParaRPr lang="en-US" sz="3600" dirty="0"/>
          </a:p>
        </p:txBody>
      </p:sp>
      <p:pic>
        <p:nvPicPr>
          <p:cNvPr id="5" name="Picture 4" descr="MIRIetontoISIM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878" y="1323434"/>
            <a:ext cx="3632200" cy="2511380"/>
          </a:xfrm>
          <a:prstGeom prst="rect">
            <a:avLst/>
          </a:prstGeom>
        </p:spPr>
      </p:pic>
      <p:pic>
        <p:nvPicPr>
          <p:cNvPr id="8" name="Picture 7" descr="C:\Documents and Settings\ejohnson\My Documents\My Pictures\4601401297_ab886f5024_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3795" y="3429000"/>
            <a:ext cx="4287756" cy="278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62647" y="2579124"/>
            <a:ext cx="35266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Structure delivered to I&amp;T in 2011 after completing proof testing and cryo soak/cycle to survival temperatures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23451" y="3876002"/>
            <a:ext cx="3526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Fit check of MIRI STM and FGS ETU </a:t>
            </a:r>
            <a:endParaRPr lang="en-US" sz="1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Juli 6, 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7C56-15E2-E340-9684-79E254F09A4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8442-92 SPIE ISIM Status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40879"/>
          </a:xfrm>
        </p:spPr>
        <p:txBody>
          <a:bodyPr/>
          <a:lstStyle/>
          <a:p>
            <a:r>
              <a:rPr lang="en-US" sz="3600" dirty="0" smtClean="0"/>
              <a:t>IEC Progress</a:t>
            </a:r>
            <a:endParaRPr lang="en-US" sz="3600" dirty="0"/>
          </a:p>
        </p:txBody>
      </p:sp>
      <p:pic>
        <p:nvPicPr>
          <p:cNvPr id="4" name="P 1" descr="C:\_Files\_GES\_Projects\JWST IEC\Pictures Timeline\2012-05-24 Acoustic Test\DSCF7100.JPG"/>
          <p:cNvPicPr/>
          <p:nvPr/>
        </p:nvPicPr>
        <p:blipFill>
          <a:blip r:embed="rId2" cstate="print"/>
          <a:srcRect r="18"/>
          <a:stretch>
            <a:fillRect/>
          </a:stretch>
        </p:blipFill>
        <p:spPr bwMode="auto">
          <a:xfrm>
            <a:off x="4883830" y="2886901"/>
            <a:ext cx="3707722" cy="2877086"/>
          </a:xfrm>
          <a:prstGeom prst="rect">
            <a:avLst/>
          </a:prstGeom>
          <a:noFill/>
        </p:spPr>
      </p:pic>
      <p:pic>
        <p:nvPicPr>
          <p:cNvPr id="5" name="P 1" descr="C:\_Files\_GES\_Projects\JWST IEC\Pictures Timeline\2012-05-01 IEC prep for close TVac chamber 225\IEC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5150" y="781537"/>
            <a:ext cx="3691750" cy="24131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64924" y="5849964"/>
            <a:ext cx="3526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IEC ready for acoustics test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17742" y="1224744"/>
            <a:ext cx="1877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Preparation for IEC thermal balance test</a:t>
            </a:r>
            <a:endParaRPr lang="en-US" sz="1400" dirty="0"/>
          </a:p>
        </p:txBody>
      </p:sp>
      <p:pic>
        <p:nvPicPr>
          <p:cNvPr id="9" name="P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23" y="2886901"/>
            <a:ext cx="3194276" cy="267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77123" y="5694587"/>
            <a:ext cx="3526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Thermal balance and moisture capture test of the IEC vent</a:t>
            </a:r>
            <a:endParaRPr lang="en-US" sz="14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Juli 6, 2012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7C56-15E2-E340-9684-79E254F09A4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8442-92 SPIE ISIM Status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Control System</a:t>
            </a:r>
            <a:endParaRPr lang="en-US" dirty="0"/>
          </a:p>
        </p:txBody>
      </p:sp>
      <p:pic>
        <p:nvPicPr>
          <p:cNvPr id="4" name="Picture 3" descr="thermal strap config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010" y="1170194"/>
            <a:ext cx="3863258" cy="2985082"/>
          </a:xfrm>
          <a:prstGeom prst="rect">
            <a:avLst/>
          </a:prstGeom>
        </p:spPr>
      </p:pic>
      <p:grpSp>
        <p:nvGrpSpPr>
          <p:cNvPr id="5" name="Group 28"/>
          <p:cNvGrpSpPr/>
          <p:nvPr/>
        </p:nvGrpSpPr>
        <p:grpSpPr>
          <a:xfrm>
            <a:off x="4153089" y="1170194"/>
            <a:ext cx="4279780" cy="2426478"/>
            <a:chOff x="685800" y="1219200"/>
            <a:chExt cx="8860683" cy="4625274"/>
          </a:xfrm>
        </p:grpSpPr>
        <p:pic>
          <p:nvPicPr>
            <p:cNvPr id="6" name="Content Placeholder 6" descr="NIR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685800" y="1458913"/>
              <a:ext cx="7772400" cy="4168775"/>
            </a:xfrm>
            <a:prstGeom prst="rect">
              <a:avLst/>
            </a:prstGeom>
          </p:spPr>
        </p:pic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7010398" y="3657600"/>
              <a:ext cx="1393085" cy="38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00" dirty="0"/>
                <a:t>NIRS-1A</a:t>
              </a:r>
            </a:p>
          </p:txBody>
        </p:sp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8153398" y="3810000"/>
              <a:ext cx="1393085" cy="38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00" dirty="0"/>
                <a:t>NIRS-1B</a:t>
              </a:r>
            </a:p>
          </p:txBody>
        </p:sp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4648201" y="5257799"/>
              <a:ext cx="1496588" cy="58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00" dirty="0"/>
                <a:t>NIRS-2</a:t>
              </a:r>
            </a:p>
            <a:p>
              <a:r>
                <a:rPr lang="en-US" sz="700" dirty="0"/>
                <a:t>Assembly</a:t>
              </a:r>
            </a:p>
          </p:txBody>
        </p:sp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2971800" y="5029200"/>
              <a:ext cx="1496588" cy="58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00" dirty="0"/>
                <a:t>NIRS-3</a:t>
              </a:r>
            </a:p>
            <a:p>
              <a:r>
                <a:rPr lang="en-US" sz="700" dirty="0"/>
                <a:t>Assembly</a:t>
              </a:r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3428999" y="2743200"/>
              <a:ext cx="1496588" cy="58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00" dirty="0"/>
                <a:t>NIRS-4</a:t>
              </a:r>
            </a:p>
            <a:p>
              <a:r>
                <a:rPr lang="en-US" sz="700" dirty="0"/>
                <a:t>Assembly</a:t>
              </a:r>
            </a:p>
          </p:txBody>
        </p:sp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990600" y="1219200"/>
              <a:ext cx="1496588" cy="58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00" dirty="0"/>
                <a:t>NIRS-5</a:t>
              </a:r>
            </a:p>
            <a:p>
              <a:r>
                <a:rPr lang="en-US" sz="700" dirty="0"/>
                <a:t>Assembly</a:t>
              </a:r>
            </a:p>
          </p:txBody>
        </p:sp>
        <p:cxnSp>
          <p:nvCxnSpPr>
            <p:cNvPr id="13" name="Straight Arrow Connector 12"/>
            <p:cNvCxnSpPr>
              <a:stCxn id="12" idx="2"/>
            </p:cNvCxnSpPr>
            <p:nvPr/>
          </p:nvCxnSpPr>
          <p:spPr>
            <a:xfrm rot="5400000">
              <a:off x="1467584" y="2014689"/>
              <a:ext cx="480127" cy="624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1" idx="1"/>
            </p:cNvCxnSpPr>
            <p:nvPr/>
          </p:nvCxnSpPr>
          <p:spPr>
            <a:xfrm rot="10800000" flipV="1">
              <a:off x="2819448" y="3036538"/>
              <a:ext cx="609553" cy="876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0"/>
            </p:cNvCxnSpPr>
            <p:nvPr/>
          </p:nvCxnSpPr>
          <p:spPr>
            <a:xfrm rot="16200000" flipV="1">
              <a:off x="3193550" y="4502656"/>
              <a:ext cx="533399" cy="5196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9" idx="0"/>
            </p:cNvCxnSpPr>
            <p:nvPr/>
          </p:nvCxnSpPr>
          <p:spPr>
            <a:xfrm rot="16200000" flipV="1">
              <a:off x="4946158" y="4807462"/>
              <a:ext cx="609581" cy="29109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2"/>
            </p:cNvCxnSpPr>
            <p:nvPr/>
          </p:nvCxnSpPr>
          <p:spPr>
            <a:xfrm rot="5400000">
              <a:off x="7473137" y="4185800"/>
              <a:ext cx="380665" cy="869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2"/>
            </p:cNvCxnSpPr>
            <p:nvPr/>
          </p:nvCxnSpPr>
          <p:spPr>
            <a:xfrm rot="5400000">
              <a:off x="8311339" y="3957200"/>
              <a:ext cx="304465" cy="77274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287792" y="1508039"/>
            <a:ext cx="140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NIRSpec</a:t>
            </a:r>
            <a:r>
              <a:rPr lang="en-US" sz="1200" b="1" dirty="0" smtClean="0"/>
              <a:t> OA Strap </a:t>
            </a:r>
            <a:r>
              <a:rPr lang="en-US" sz="1200" b="1" smtClean="0"/>
              <a:t>- Example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71096" y="3939988"/>
            <a:ext cx="2589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Update to heat strap routing following the Return-to-Green effort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772234" y="3826693"/>
            <a:ext cx="2589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13 of 30 heat straps systems have been delivered to ISIM </a:t>
            </a:r>
            <a:endParaRPr lang="en-US" sz="1400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Juli 6, 2012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87C56-15E2-E340-9684-79E254F09A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8442-92 SPIE ISIM Status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1305</TotalTime>
  <Words>809</Words>
  <Application>Microsoft Macintosh PowerPoint</Application>
  <PresentationFormat>On-screen Show (4:3)</PresentationFormat>
  <Paragraphs>166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Breeze</vt:lpstr>
      <vt:lpstr>Status of the James Webb Space Telescope  Integrated Science Instrument Module </vt:lpstr>
      <vt:lpstr>Collaborators</vt:lpstr>
      <vt:lpstr>JWST Full Scale Model at the Baltimore Inner Harbor</vt:lpstr>
      <vt:lpstr>ISIM Subsystems</vt:lpstr>
      <vt:lpstr>Instruments are being tested and delivered</vt:lpstr>
      <vt:lpstr>Instrument Status</vt:lpstr>
      <vt:lpstr>Structure</vt:lpstr>
      <vt:lpstr>IEC Progress</vt:lpstr>
      <vt:lpstr>Thermal Control System</vt:lpstr>
      <vt:lpstr>Electronics</vt:lpstr>
      <vt:lpstr>Harnesses and Harness Radiator</vt:lpstr>
      <vt:lpstr>Software</vt:lpstr>
      <vt:lpstr>Test Systems</vt:lpstr>
      <vt:lpstr>Test Systems</vt:lpstr>
      <vt:lpstr>Summary</vt:lpstr>
    </vt:vector>
  </TitlesOfParts>
  <Company>NASA/GSFC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the James Webb Space Telescope  Integrated Science Instrument Module </dc:title>
  <dc:creator>Lundquist, Ray</dc:creator>
  <cp:lastModifiedBy>Lundquist, Ray</cp:lastModifiedBy>
  <cp:revision>6</cp:revision>
  <dcterms:created xsi:type="dcterms:W3CDTF">2012-07-06T08:36:49Z</dcterms:created>
  <dcterms:modified xsi:type="dcterms:W3CDTF">2012-07-06T09:24:34Z</dcterms:modified>
</cp:coreProperties>
</file>