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83" r:id="rId4"/>
    <p:sldId id="294" r:id="rId5"/>
    <p:sldId id="328" r:id="rId6"/>
    <p:sldId id="265" r:id="rId7"/>
    <p:sldId id="303" r:id="rId8"/>
    <p:sldId id="268" r:id="rId9"/>
    <p:sldId id="308" r:id="rId10"/>
    <p:sldId id="277" r:id="rId11"/>
    <p:sldId id="329" r:id="rId12"/>
    <p:sldId id="301" r:id="rId13"/>
    <p:sldId id="332" r:id="rId14"/>
    <p:sldId id="307" r:id="rId15"/>
    <p:sldId id="309" r:id="rId16"/>
    <p:sldId id="318" r:id="rId17"/>
    <p:sldId id="335" r:id="rId18"/>
    <p:sldId id="336" r:id="rId19"/>
    <p:sldId id="333" r:id="rId20"/>
    <p:sldId id="331" r:id="rId21"/>
    <p:sldId id="295" r:id="rId22"/>
    <p:sldId id="327" r:id="rId23"/>
    <p:sldId id="29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99"/>
    <a:srgbClr val="FFC000"/>
    <a:srgbClr val="376092"/>
    <a:srgbClr val="FFFF66"/>
    <a:srgbClr val="ACA8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2" autoAdjust="0"/>
    <p:restoredTop sz="94620" autoAdjust="0"/>
  </p:normalViewPr>
  <p:slideViewPr>
    <p:cSldViewPr snapToGrid="0" showGuides="1">
      <p:cViewPr>
        <p:scale>
          <a:sx n="78" d="100"/>
          <a:sy n="78" d="100"/>
        </p:scale>
        <p:origin x="-2478" y="-696"/>
      </p:cViewPr>
      <p:guideLst>
        <p:guide orient="horz" pos="4128"/>
        <p:guide pos="28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vmware-host\Shared%20Folders\home\marcia\phot_zs\results_z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20259728403514801"/>
          <c:y val="2.4295332648636564E-2"/>
          <c:w val="0.76021720111073077"/>
          <c:h val="0.78745594300712407"/>
        </c:manualLayout>
      </c:layout>
      <c:scatterChart>
        <c:scatterStyle val="smoothMarker"/>
        <c:ser>
          <c:idx val="0"/>
          <c:order val="0"/>
          <c:tx>
            <c:v>Bulge</c:v>
          </c:tx>
          <c:spPr>
            <a:ln w="34925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results_z!$AG$7:$AG$46</c:f>
              <c:numCache>
                <c:formatCode>General</c:formatCode>
                <c:ptCount val="40"/>
                <c:pt idx="0">
                  <c:v>1.0000000000000041E-3</c:v>
                </c:pt>
                <c:pt idx="1">
                  <c:v>2.5000000000000164E-2</c:v>
                </c:pt>
                <c:pt idx="2">
                  <c:v>5.0000000000000114E-2</c:v>
                </c:pt>
                <c:pt idx="3">
                  <c:v>0.1</c:v>
                </c:pt>
                <c:pt idx="4">
                  <c:v>0.2</c:v>
                </c:pt>
                <c:pt idx="5">
                  <c:v>0.4</c:v>
                </c:pt>
                <c:pt idx="6">
                  <c:v>0.60000000000000064</c:v>
                </c:pt>
                <c:pt idx="7">
                  <c:v>0.8</c:v>
                </c:pt>
                <c:pt idx="8">
                  <c:v>1</c:v>
                </c:pt>
                <c:pt idx="9">
                  <c:v>1.2</c:v>
                </c:pt>
                <c:pt idx="10">
                  <c:v>1.4</c:v>
                </c:pt>
                <c:pt idx="11">
                  <c:v>1.6</c:v>
                </c:pt>
                <c:pt idx="12">
                  <c:v>1.8</c:v>
                </c:pt>
                <c:pt idx="13">
                  <c:v>2</c:v>
                </c:pt>
                <c:pt idx="14">
                  <c:v>2.5</c:v>
                </c:pt>
                <c:pt idx="15">
                  <c:v>3</c:v>
                </c:pt>
                <c:pt idx="16">
                  <c:v>3.5</c:v>
                </c:pt>
                <c:pt idx="17">
                  <c:v>4</c:v>
                </c:pt>
                <c:pt idx="18">
                  <c:v>4.5</c:v>
                </c:pt>
                <c:pt idx="19">
                  <c:v>5</c:v>
                </c:pt>
                <c:pt idx="20">
                  <c:v>5.5</c:v>
                </c:pt>
                <c:pt idx="21">
                  <c:v>6</c:v>
                </c:pt>
                <c:pt idx="22">
                  <c:v>6.5</c:v>
                </c:pt>
                <c:pt idx="23">
                  <c:v>7</c:v>
                </c:pt>
                <c:pt idx="24">
                  <c:v>7.5</c:v>
                </c:pt>
                <c:pt idx="25">
                  <c:v>8</c:v>
                </c:pt>
                <c:pt idx="26">
                  <c:v>8.5</c:v>
                </c:pt>
                <c:pt idx="27">
                  <c:v>9</c:v>
                </c:pt>
                <c:pt idx="28">
                  <c:v>9.5</c:v>
                </c:pt>
                <c:pt idx="29">
                  <c:v>10</c:v>
                </c:pt>
                <c:pt idx="30">
                  <c:v>11</c:v>
                </c:pt>
                <c:pt idx="31">
                  <c:v>12</c:v>
                </c:pt>
                <c:pt idx="32">
                  <c:v>13</c:v>
                </c:pt>
                <c:pt idx="33">
                  <c:v>14</c:v>
                </c:pt>
                <c:pt idx="34">
                  <c:v>15</c:v>
                </c:pt>
                <c:pt idx="35">
                  <c:v>16</c:v>
                </c:pt>
                <c:pt idx="36">
                  <c:v>17</c:v>
                </c:pt>
                <c:pt idx="37">
                  <c:v>18</c:v>
                </c:pt>
                <c:pt idx="38">
                  <c:v>19</c:v>
                </c:pt>
                <c:pt idx="39">
                  <c:v>20</c:v>
                </c:pt>
              </c:numCache>
            </c:numRef>
          </c:xVal>
          <c:yVal>
            <c:numRef>
              <c:f>results_z!$AH$7:$AH$46</c:f>
              <c:numCache>
                <c:formatCode>0.00E+00</c:formatCode>
                <c:ptCount val="40"/>
                <c:pt idx="0">
                  <c:v>1.074678256292356E-3</c:v>
                </c:pt>
                <c:pt idx="1">
                  <c:v>1.0355199715631181E-3</c:v>
                </c:pt>
                <c:pt idx="2">
                  <c:v>9.1571628297378005E-4</c:v>
                </c:pt>
                <c:pt idx="3">
                  <c:v>7.6800004703972467E-4</c:v>
                </c:pt>
                <c:pt idx="4">
                  <c:v>5.4239287509991283E-4</c:v>
                </c:pt>
                <c:pt idx="5">
                  <c:v>2.9396862749264674E-4</c:v>
                </c:pt>
                <c:pt idx="6">
                  <c:v>1.7277071815988458E-4</c:v>
                </c:pt>
                <c:pt idx="7">
                  <c:v>1.070666346074136E-4</c:v>
                </c:pt>
                <c:pt idx="8">
                  <c:v>7.0425602020057426E-5</c:v>
                </c:pt>
                <c:pt idx="9">
                  <c:v>4.8371707897148853E-5</c:v>
                </c:pt>
                <c:pt idx="10">
                  <c:v>3.4045233887827525E-5</c:v>
                </c:pt>
                <c:pt idx="11">
                  <c:v>2.478369181588946E-5</c:v>
                </c:pt>
                <c:pt idx="12">
                  <c:v>1.83710598502384E-5</c:v>
                </c:pt>
                <c:pt idx="13">
                  <c:v>1.3996201141773958E-5</c:v>
                </c:pt>
                <c:pt idx="14">
                  <c:v>7.5125309494623512E-6</c:v>
                </c:pt>
                <c:pt idx="15">
                  <c:v>4.4130819753908291E-6</c:v>
                </c:pt>
                <c:pt idx="16">
                  <c:v>2.7386152119046419E-6</c:v>
                </c:pt>
                <c:pt idx="17">
                  <c:v>1.8083603911779245E-6</c:v>
                </c:pt>
                <c:pt idx="18">
                  <c:v>1.2281420437976682E-6</c:v>
                </c:pt>
                <c:pt idx="19">
                  <c:v>8.6882944255971568E-7</c:v>
                </c:pt>
                <c:pt idx="20">
                  <c:v>6.3285015549583216E-7</c:v>
                </c:pt>
                <c:pt idx="21">
                  <c:v>4.704956150049253E-7</c:v>
                </c:pt>
                <c:pt idx="22">
                  <c:v>3.552113780381864E-7</c:v>
                </c:pt>
                <c:pt idx="23">
                  <c:v>2.7561381636525436E-7</c:v>
                </c:pt>
                <c:pt idx="24">
                  <c:v>2.1550294073610648E-7</c:v>
                </c:pt>
                <c:pt idx="25">
                  <c:v>1.7175615498582519E-7</c:v>
                </c:pt>
                <c:pt idx="26">
                  <c:v>1.3828502546609879E-7</c:v>
                </c:pt>
                <c:pt idx="27">
                  <c:v>1.1299282603328203E-7</c:v>
                </c:pt>
                <c:pt idx="28">
                  <c:v>9.3345986460812548E-8</c:v>
                </c:pt>
                <c:pt idx="29">
                  <c:v>7.7274760704935347E-8</c:v>
                </c:pt>
                <c:pt idx="30">
                  <c:v>5.4345584246846804E-8</c:v>
                </c:pt>
                <c:pt idx="31">
                  <c:v>3.9562252106248916E-8</c:v>
                </c:pt>
                <c:pt idx="32">
                  <c:v>2.9324120449569149E-8</c:v>
                </c:pt>
                <c:pt idx="33">
                  <c:v>2.2248876469448814E-8</c:v>
                </c:pt>
                <c:pt idx="34">
                  <c:v>1.7142442864012829E-8</c:v>
                </c:pt>
                <c:pt idx="35">
                  <c:v>1.3555131268569519E-8</c:v>
                </c:pt>
                <c:pt idx="36">
                  <c:v>1.0740244204528484E-8</c:v>
                </c:pt>
                <c:pt idx="37">
                  <c:v>8.6106638414034937E-9</c:v>
                </c:pt>
                <c:pt idx="38">
                  <c:v>7.042230218329908E-9</c:v>
                </c:pt>
                <c:pt idx="39">
                  <c:v>5.7927649124603242E-9</c:v>
                </c:pt>
              </c:numCache>
            </c:numRef>
          </c:yVal>
          <c:smooth val="1"/>
        </c:ser>
        <c:ser>
          <c:idx val="1"/>
          <c:order val="1"/>
          <c:tx>
            <c:v>Disk</c:v>
          </c:tx>
          <c:spPr>
            <a:ln w="34925">
              <a:solidFill>
                <a:schemeClr val="accent6"/>
              </a:solidFill>
            </a:ln>
          </c:spPr>
          <c:marker>
            <c:symbol val="none"/>
          </c:marker>
          <c:xVal>
            <c:numRef>
              <c:f>results_z!$AG$7:$AG$46</c:f>
              <c:numCache>
                <c:formatCode>General</c:formatCode>
                <c:ptCount val="40"/>
                <c:pt idx="0">
                  <c:v>1.0000000000000041E-3</c:v>
                </c:pt>
                <c:pt idx="1">
                  <c:v>2.5000000000000164E-2</c:v>
                </c:pt>
                <c:pt idx="2">
                  <c:v>5.0000000000000114E-2</c:v>
                </c:pt>
                <c:pt idx="3">
                  <c:v>0.1</c:v>
                </c:pt>
                <c:pt idx="4">
                  <c:v>0.2</c:v>
                </c:pt>
                <c:pt idx="5">
                  <c:v>0.4</c:v>
                </c:pt>
                <c:pt idx="6">
                  <c:v>0.60000000000000064</c:v>
                </c:pt>
                <c:pt idx="7">
                  <c:v>0.8</c:v>
                </c:pt>
                <c:pt idx="8">
                  <c:v>1</c:v>
                </c:pt>
                <c:pt idx="9">
                  <c:v>1.2</c:v>
                </c:pt>
                <c:pt idx="10">
                  <c:v>1.4</c:v>
                </c:pt>
                <c:pt idx="11">
                  <c:v>1.6</c:v>
                </c:pt>
                <c:pt idx="12">
                  <c:v>1.8</c:v>
                </c:pt>
                <c:pt idx="13">
                  <c:v>2</c:v>
                </c:pt>
                <c:pt idx="14">
                  <c:v>2.5</c:v>
                </c:pt>
                <c:pt idx="15">
                  <c:v>3</c:v>
                </c:pt>
                <c:pt idx="16">
                  <c:v>3.5</c:v>
                </c:pt>
                <c:pt idx="17">
                  <c:v>4</c:v>
                </c:pt>
                <c:pt idx="18">
                  <c:v>4.5</c:v>
                </c:pt>
                <c:pt idx="19">
                  <c:v>5</c:v>
                </c:pt>
                <c:pt idx="20">
                  <c:v>5.5</c:v>
                </c:pt>
                <c:pt idx="21">
                  <c:v>6</c:v>
                </c:pt>
                <c:pt idx="22">
                  <c:v>6.5</c:v>
                </c:pt>
                <c:pt idx="23">
                  <c:v>7</c:v>
                </c:pt>
                <c:pt idx="24">
                  <c:v>7.5</c:v>
                </c:pt>
                <c:pt idx="25">
                  <c:v>8</c:v>
                </c:pt>
                <c:pt idx="26">
                  <c:v>8.5</c:v>
                </c:pt>
                <c:pt idx="27">
                  <c:v>9</c:v>
                </c:pt>
                <c:pt idx="28">
                  <c:v>9.5</c:v>
                </c:pt>
                <c:pt idx="29">
                  <c:v>10</c:v>
                </c:pt>
                <c:pt idx="30">
                  <c:v>11</c:v>
                </c:pt>
                <c:pt idx="31">
                  <c:v>12</c:v>
                </c:pt>
                <c:pt idx="32">
                  <c:v>13</c:v>
                </c:pt>
                <c:pt idx="33">
                  <c:v>14</c:v>
                </c:pt>
                <c:pt idx="34">
                  <c:v>15</c:v>
                </c:pt>
                <c:pt idx="35">
                  <c:v>16</c:v>
                </c:pt>
                <c:pt idx="36">
                  <c:v>17</c:v>
                </c:pt>
                <c:pt idx="37">
                  <c:v>18</c:v>
                </c:pt>
                <c:pt idx="38">
                  <c:v>19</c:v>
                </c:pt>
                <c:pt idx="39">
                  <c:v>20</c:v>
                </c:pt>
              </c:numCache>
            </c:numRef>
          </c:xVal>
          <c:yVal>
            <c:numRef>
              <c:f>results_z!$AI$7:$AI$46</c:f>
              <c:numCache>
                <c:formatCode>0.00E+00</c:formatCode>
                <c:ptCount val="40"/>
                <c:pt idx="0">
                  <c:v>1.1940869514359772E-4</c:v>
                </c:pt>
                <c:pt idx="1">
                  <c:v>1.1505777461812575E-4</c:v>
                </c:pt>
                <c:pt idx="2">
                  <c:v>1.0174625366375357E-4</c:v>
                </c:pt>
                <c:pt idx="3" formatCode="General">
                  <c:v>8.5333338559970319E-5</c:v>
                </c:pt>
                <c:pt idx="4" formatCode="General">
                  <c:v>6.0265875011100922E-5</c:v>
                </c:pt>
                <c:pt idx="5" formatCode="General">
                  <c:v>3.2663180832516362E-5</c:v>
                </c:pt>
                <c:pt idx="6" formatCode="General">
                  <c:v>1.9196746462209208E-5</c:v>
                </c:pt>
                <c:pt idx="7" formatCode="General">
                  <c:v>1.1896292734157213E-5</c:v>
                </c:pt>
                <c:pt idx="8" formatCode="General">
                  <c:v>7.8250668911174777E-6</c:v>
                </c:pt>
                <c:pt idx="9" formatCode="General">
                  <c:v>5.3746342107942446E-6</c:v>
                </c:pt>
                <c:pt idx="10" formatCode="General">
                  <c:v>3.7828037653141527E-6</c:v>
                </c:pt>
                <c:pt idx="11" formatCode="General">
                  <c:v>2.7537435350988103E-6</c:v>
                </c:pt>
                <c:pt idx="12" formatCode="General">
                  <c:v>2.0412288722486852E-6</c:v>
                </c:pt>
                <c:pt idx="13" formatCode="General">
                  <c:v>1.5551334601971079E-6</c:v>
                </c:pt>
                <c:pt idx="14" formatCode="General">
                  <c:v>8.3472566105138265E-7</c:v>
                </c:pt>
                <c:pt idx="15" formatCode="General">
                  <c:v>4.9034244171009366E-7</c:v>
                </c:pt>
                <c:pt idx="16" formatCode="General">
                  <c:v>3.0429057910051588E-7</c:v>
                </c:pt>
                <c:pt idx="17" formatCode="General">
                  <c:v>2.0092893235310255E-7</c:v>
                </c:pt>
                <c:pt idx="18" formatCode="General">
                  <c:v>1.3646022708863069E-7</c:v>
                </c:pt>
                <c:pt idx="19" formatCode="General">
                  <c:v>9.6536604728859548E-8</c:v>
                </c:pt>
                <c:pt idx="20" formatCode="General">
                  <c:v>7.031668394398297E-8</c:v>
                </c:pt>
                <c:pt idx="21" formatCode="General">
                  <c:v>5.2277290556103393E-8</c:v>
                </c:pt>
                <c:pt idx="22" formatCode="General">
                  <c:v>3.94679308931318E-8</c:v>
                </c:pt>
                <c:pt idx="23" formatCode="General">
                  <c:v>3.0623757373917125E-8</c:v>
                </c:pt>
                <c:pt idx="24" formatCode="General">
                  <c:v>2.3944771192900445E-8</c:v>
                </c:pt>
                <c:pt idx="25" formatCode="General">
                  <c:v>1.9084017220647156E-8</c:v>
                </c:pt>
                <c:pt idx="26" formatCode="General">
                  <c:v>1.5365002829566439E-8</c:v>
                </c:pt>
                <c:pt idx="27" formatCode="General">
                  <c:v>1.2554758448142547E-8</c:v>
                </c:pt>
                <c:pt idx="28" formatCode="General">
                  <c:v>1.0371776273423559E-8</c:v>
                </c:pt>
                <c:pt idx="29" formatCode="General">
                  <c:v>8.5860845227706746E-9</c:v>
                </c:pt>
                <c:pt idx="30" formatCode="General">
                  <c:v>6.0383982496495993E-9</c:v>
                </c:pt>
                <c:pt idx="31" formatCode="General">
                  <c:v>4.3958057895832552E-9</c:v>
                </c:pt>
                <c:pt idx="32" formatCode="General">
                  <c:v>3.2582356055077002E-9</c:v>
                </c:pt>
                <c:pt idx="33" formatCode="General">
                  <c:v>2.4720973854942756E-9</c:v>
                </c:pt>
                <c:pt idx="34" formatCode="General">
                  <c:v>1.9047158737791947E-9</c:v>
                </c:pt>
                <c:pt idx="35" formatCode="General">
                  <c:v>1.5061256965076909E-9</c:v>
                </c:pt>
                <c:pt idx="36" formatCode="General">
                  <c:v>1.1933604671698283E-9</c:v>
                </c:pt>
                <c:pt idx="37" formatCode="General">
                  <c:v>9.5674042682263011E-10</c:v>
                </c:pt>
                <c:pt idx="38" formatCode="General">
                  <c:v>7.8247002425887646E-10</c:v>
                </c:pt>
                <c:pt idx="39" formatCode="General">
                  <c:v>6.4364054582892784E-10</c:v>
                </c:pt>
              </c:numCache>
            </c:numRef>
          </c:yVal>
          <c:smooth val="1"/>
        </c:ser>
        <c:ser>
          <c:idx val="3"/>
          <c:order val="2"/>
          <c:tx>
            <c:v>50,000 sec JWST 3.56um </c:v>
          </c:tx>
          <c:spPr>
            <a:ln w="34925">
              <a:solidFill>
                <a:schemeClr val="tx1"/>
              </a:solidFill>
              <a:prstDash val="solid"/>
            </a:ln>
          </c:spPr>
          <c:marker>
            <c:symbol val="none"/>
          </c:marker>
          <c:xVal>
            <c:numRef>
              <c:f>results_z!$AG$7:$AG$46</c:f>
              <c:numCache>
                <c:formatCode>General</c:formatCode>
                <c:ptCount val="40"/>
                <c:pt idx="0">
                  <c:v>1.0000000000000041E-3</c:v>
                </c:pt>
                <c:pt idx="1">
                  <c:v>2.5000000000000164E-2</c:v>
                </c:pt>
                <c:pt idx="2">
                  <c:v>5.0000000000000114E-2</c:v>
                </c:pt>
                <c:pt idx="3">
                  <c:v>0.1</c:v>
                </c:pt>
                <c:pt idx="4">
                  <c:v>0.2</c:v>
                </c:pt>
                <c:pt idx="5">
                  <c:v>0.4</c:v>
                </c:pt>
                <c:pt idx="6">
                  <c:v>0.60000000000000064</c:v>
                </c:pt>
                <c:pt idx="7">
                  <c:v>0.8</c:v>
                </c:pt>
                <c:pt idx="8">
                  <c:v>1</c:v>
                </c:pt>
                <c:pt idx="9">
                  <c:v>1.2</c:v>
                </c:pt>
                <c:pt idx="10">
                  <c:v>1.4</c:v>
                </c:pt>
                <c:pt idx="11">
                  <c:v>1.6</c:v>
                </c:pt>
                <c:pt idx="12">
                  <c:v>1.8</c:v>
                </c:pt>
                <c:pt idx="13">
                  <c:v>2</c:v>
                </c:pt>
                <c:pt idx="14">
                  <c:v>2.5</c:v>
                </c:pt>
                <c:pt idx="15">
                  <c:v>3</c:v>
                </c:pt>
                <c:pt idx="16">
                  <c:v>3.5</c:v>
                </c:pt>
                <c:pt idx="17">
                  <c:v>4</c:v>
                </c:pt>
                <c:pt idx="18">
                  <c:v>4.5</c:v>
                </c:pt>
                <c:pt idx="19">
                  <c:v>5</c:v>
                </c:pt>
                <c:pt idx="20">
                  <c:v>5.5</c:v>
                </c:pt>
                <c:pt idx="21">
                  <c:v>6</c:v>
                </c:pt>
                <c:pt idx="22">
                  <c:v>6.5</c:v>
                </c:pt>
                <c:pt idx="23">
                  <c:v>7</c:v>
                </c:pt>
                <c:pt idx="24">
                  <c:v>7.5</c:v>
                </c:pt>
                <c:pt idx="25">
                  <c:v>8</c:v>
                </c:pt>
                <c:pt idx="26">
                  <c:v>8.5</c:v>
                </c:pt>
                <c:pt idx="27">
                  <c:v>9</c:v>
                </c:pt>
                <c:pt idx="28">
                  <c:v>9.5</c:v>
                </c:pt>
                <c:pt idx="29">
                  <c:v>10</c:v>
                </c:pt>
                <c:pt idx="30">
                  <c:v>11</c:v>
                </c:pt>
                <c:pt idx="31">
                  <c:v>12</c:v>
                </c:pt>
                <c:pt idx="32">
                  <c:v>13</c:v>
                </c:pt>
                <c:pt idx="33">
                  <c:v>14</c:v>
                </c:pt>
                <c:pt idx="34">
                  <c:v>15</c:v>
                </c:pt>
                <c:pt idx="35">
                  <c:v>16</c:v>
                </c:pt>
                <c:pt idx="36">
                  <c:v>17</c:v>
                </c:pt>
                <c:pt idx="37">
                  <c:v>18</c:v>
                </c:pt>
                <c:pt idx="38">
                  <c:v>19</c:v>
                </c:pt>
                <c:pt idx="39">
                  <c:v>20</c:v>
                </c:pt>
              </c:numCache>
            </c:numRef>
          </c:xVal>
          <c:yVal>
            <c:numRef>
              <c:f>results_z!$AN$7:$AN$46</c:f>
              <c:numCache>
                <c:formatCode>General</c:formatCode>
                <c:ptCount val="40"/>
                <c:pt idx="0">
                  <c:v>3.3719467590518502E-9</c:v>
                </c:pt>
                <c:pt idx="1">
                  <c:v>3.3719467590518502E-9</c:v>
                </c:pt>
                <c:pt idx="2">
                  <c:v>3.3719467590518502E-9</c:v>
                </c:pt>
                <c:pt idx="3">
                  <c:v>3.3719467590518502E-9</c:v>
                </c:pt>
                <c:pt idx="4">
                  <c:v>3.3719467590518502E-9</c:v>
                </c:pt>
                <c:pt idx="5">
                  <c:v>3.3719467590518502E-9</c:v>
                </c:pt>
                <c:pt idx="6">
                  <c:v>3.3719467590518502E-9</c:v>
                </c:pt>
                <c:pt idx="7">
                  <c:v>3.3719467590518502E-9</c:v>
                </c:pt>
                <c:pt idx="8">
                  <c:v>3.3719467590518502E-9</c:v>
                </c:pt>
                <c:pt idx="9">
                  <c:v>3.3719467590518502E-9</c:v>
                </c:pt>
                <c:pt idx="10">
                  <c:v>3.3719467590518502E-9</c:v>
                </c:pt>
                <c:pt idx="11">
                  <c:v>3.3719467590518502E-9</c:v>
                </c:pt>
                <c:pt idx="12">
                  <c:v>3.3719467590518502E-9</c:v>
                </c:pt>
                <c:pt idx="13">
                  <c:v>3.3719467590518502E-9</c:v>
                </c:pt>
                <c:pt idx="14">
                  <c:v>3.3719467590518502E-9</c:v>
                </c:pt>
                <c:pt idx="15">
                  <c:v>3.3719467590518502E-9</c:v>
                </c:pt>
                <c:pt idx="16">
                  <c:v>3.3719467590518502E-9</c:v>
                </c:pt>
                <c:pt idx="17">
                  <c:v>3.3719467590518502E-9</c:v>
                </c:pt>
                <c:pt idx="18">
                  <c:v>3.3719467590518502E-9</c:v>
                </c:pt>
                <c:pt idx="19">
                  <c:v>3.3719467590518502E-9</c:v>
                </c:pt>
                <c:pt idx="20">
                  <c:v>3.3719467590518502E-9</c:v>
                </c:pt>
                <c:pt idx="21">
                  <c:v>3.3719467590518502E-9</c:v>
                </c:pt>
                <c:pt idx="22">
                  <c:v>3.3719467590518502E-9</c:v>
                </c:pt>
                <c:pt idx="23">
                  <c:v>3.3719467590518502E-9</c:v>
                </c:pt>
                <c:pt idx="24">
                  <c:v>3.3719467590518502E-9</c:v>
                </c:pt>
                <c:pt idx="25">
                  <c:v>3.3719467590518502E-9</c:v>
                </c:pt>
                <c:pt idx="26">
                  <c:v>3.3719467590518502E-9</c:v>
                </c:pt>
                <c:pt idx="27">
                  <c:v>3.3719467590518502E-9</c:v>
                </c:pt>
                <c:pt idx="28">
                  <c:v>3.3719467590518502E-9</c:v>
                </c:pt>
                <c:pt idx="29">
                  <c:v>3.3719467590518502E-9</c:v>
                </c:pt>
                <c:pt idx="30">
                  <c:v>3.3719467590518502E-9</c:v>
                </c:pt>
                <c:pt idx="31">
                  <c:v>3.3719467590518502E-9</c:v>
                </c:pt>
                <c:pt idx="32">
                  <c:v>3.3719467590518502E-9</c:v>
                </c:pt>
                <c:pt idx="33">
                  <c:v>3.3719467590518502E-9</c:v>
                </c:pt>
                <c:pt idx="34">
                  <c:v>3.3719467590518502E-9</c:v>
                </c:pt>
                <c:pt idx="35">
                  <c:v>3.3719467590518502E-9</c:v>
                </c:pt>
                <c:pt idx="36">
                  <c:v>3.3719467590518502E-9</c:v>
                </c:pt>
                <c:pt idx="37">
                  <c:v>3.3719467590518502E-9</c:v>
                </c:pt>
                <c:pt idx="38">
                  <c:v>3.3719467590518502E-9</c:v>
                </c:pt>
                <c:pt idx="39">
                  <c:v>3.3719467590518502E-9</c:v>
                </c:pt>
              </c:numCache>
            </c:numRef>
          </c:yVal>
          <c:smooth val="1"/>
        </c:ser>
        <c:axId val="77064832"/>
        <c:axId val="78938880"/>
      </c:scatterChart>
      <c:valAx>
        <c:axId val="77064832"/>
        <c:scaling>
          <c:orientation val="minMax"/>
          <c:max val="20"/>
        </c:scaling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 dirty="0"/>
                  <a:t>Redshift</a:t>
                </a:r>
              </a:p>
            </c:rich>
          </c:tx>
          <c:layout>
            <c:manualLayout>
              <c:xMode val="edge"/>
              <c:yMode val="edge"/>
              <c:x val="0.51648162729658864"/>
              <c:y val="0.9456623279232953"/>
            </c:manualLayout>
          </c:layout>
        </c:title>
        <c:numFmt formatCode="General" sourceLinked="1"/>
        <c:majorTickMark val="in"/>
        <c:minorTickMark val="in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78938880"/>
        <c:crossesAt val="1.0000000000000274E-10"/>
        <c:crossBetween val="midCat"/>
      </c:valAx>
      <c:valAx>
        <c:axId val="78938880"/>
        <c:scaling>
          <c:logBase val="10"/>
          <c:orientation val="minMax"/>
          <c:max val="1.0000000000000083E-2"/>
        </c:scaling>
        <c:axPos val="l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Jy/ sq arc sec</a:t>
                </a:r>
              </a:p>
            </c:rich>
          </c:tx>
          <c:layout/>
        </c:title>
        <c:numFmt formatCode="0.E+00" sourceLinked="0"/>
        <c:majorTickMark val="in"/>
        <c:minorTickMark val="in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77064832"/>
        <c:crossesAt val="1.0000000000000274E-10"/>
        <c:crossBetween val="midCat"/>
      </c:valAx>
      <c:spPr>
        <a:ln>
          <a:solidFill>
            <a:schemeClr val="tx1"/>
          </a:solidFill>
        </a:ln>
      </c:spPr>
    </c:plotArea>
    <c:legend>
      <c:legendPos val="b"/>
      <c:layout>
        <c:manualLayout>
          <c:xMode val="edge"/>
          <c:yMode val="edge"/>
          <c:x val="0.46699855452850975"/>
          <c:y val="6.6603995929080534E-2"/>
          <c:w val="0.46497203329638787"/>
          <c:h val="0.36149496937883352"/>
        </c:manualLayout>
      </c:layout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</c:chart>
  <c:spPr>
    <a:solidFill>
      <a:schemeClr val="accent1">
        <a:lumMod val="20000"/>
        <a:lumOff val="80000"/>
      </a:schemeClr>
    </a:solidFill>
  </c:sp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BAEE5-3609-4C89-82B8-6C8AD272E69A}" type="datetimeFigureOut">
              <a:rPr lang="en-US" smtClean="0"/>
              <a:pPr/>
              <a:t>7/6/2012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027C90-E345-46D5-B735-2806F16FA0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27C90-E345-46D5-B735-2806F16FA08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BCB9A590-4E9F-4941-BB32-E7E0D67CC969}" type="slidenum">
              <a:rPr lang="en-US" smtClean="0">
                <a:latin typeface="Calibri" pitchFamily="-128" charset="0"/>
              </a:rPr>
              <a:pPr>
                <a:buFont typeface="Times New Roman" pitchFamily="18" charset="0"/>
                <a:buNone/>
              </a:pPr>
              <a:t>10</a:t>
            </a:fld>
            <a:endParaRPr lang="en-US" smtClean="0">
              <a:latin typeface="Calibri" pitchFamily="-128" charset="0"/>
            </a:endParaRPr>
          </a:p>
        </p:txBody>
      </p:sp>
      <p:sp>
        <p:nvSpPr>
          <p:cNvPr id="2969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MS Gothic" charset="0"/>
              <a:cs typeface="MS Gothic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2970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06F49F7-33DD-4029-8C25-1549919323B2}" type="slidenum">
              <a:rPr lang="en-US" sz="1200">
                <a:solidFill>
                  <a:srgbClr val="000000"/>
                </a:solidFill>
                <a:latin typeface="Calibri" pitchFamily="-128" charset="0"/>
                <a:ea typeface="MS Gothic" charset="0"/>
                <a:cs typeface="MS Gothic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10</a:t>
            </a:fld>
            <a:endParaRPr lang="en-US" sz="1200">
              <a:solidFill>
                <a:srgbClr val="000000"/>
              </a:solidFill>
              <a:latin typeface="Calibri" pitchFamily="-128" charset="0"/>
              <a:ea typeface="MS Gothic" charset="0"/>
              <a:cs typeface="MS Gothic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687EC-E95F-4E8A-9B85-83D9C0C59D3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6852DD-0027-4E2A-9C5E-B5E1D74857F7}" type="slidenum">
              <a:rPr lang="en-US"/>
              <a:pPr/>
              <a:t>12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27C90-E345-46D5-B735-2806F16FA08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4B0FF-B4E9-4FB5-AFC5-225BBCEC105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4B0FF-B4E9-4FB5-AFC5-225BBCEC105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4B0FF-B4E9-4FB5-AFC5-225BBCEC105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28FFA-EEE9-4D1B-8D25-5DD609B63EA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28FFA-EEE9-4D1B-8D25-5DD609B63EA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27C90-E345-46D5-B735-2806F16FA08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9D3341-CBB9-477A-ACAF-872B9AA98AED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27C90-E345-46D5-B735-2806F16FA08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9F8B9-06E1-409D-9A8B-E1425D3ED096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27C90-E345-46D5-B735-2806F16FA08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27C90-E345-46D5-B735-2806F16FA087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27C90-E345-46D5-B735-2806F16FA08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9F8B9-06E1-409D-9A8B-E1425D3ED09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27C90-E345-46D5-B735-2806F16FA08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FB42E4-421E-45D9-8035-6F1818729069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9A108-11A9-4F7E-AA86-216C72914A3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BEF853-D519-4527-A664-5F5C33F6BEED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4B0FF-B4E9-4FB5-AFC5-225BBCEC105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7/6/2012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NIRCAM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AA69C-DACC-4A0E-AF04-36985D831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7/6/2012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NIRCAM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AA69C-DACC-4A0E-AF04-36985D831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7/6/2012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NIRCAM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AA69C-DACC-4A0E-AF04-36985D831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7/6/2012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NIRCAM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AA69C-DACC-4A0E-AF04-36985D831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7/6/2012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NIRCAM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AA69C-DACC-4A0E-AF04-36985D831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7/6/2012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NIRCAM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AA69C-DACC-4A0E-AF04-36985D831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7/6/2012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NIRCAM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AA69C-DACC-4A0E-AF04-36985D831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7/6/2012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NIRCAM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AA69C-DACC-4A0E-AF04-36985D831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7/6/2012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NIRCAM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AA69C-DACC-4A0E-AF04-36985D831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7/6/2012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NIRCAM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AA69C-DACC-4A0E-AF04-36985D831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7/6/2012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NIRCAM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AA69C-DACC-4A0E-AF04-36985D831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7/6/2012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NIRCAM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AA69C-DACC-4A0E-AF04-36985D831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microsoft.com/office/2007/relationships/hdphoto" Target="../media/hdphoto1.wdp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Microsoft_Office_Excel_97-2003_Worksheet4.xls"/><Relationship Id="rId5" Type="http://schemas.openxmlformats.org/officeDocument/2006/relationships/oleObject" Target="../embeddings/Microsoft_Office_Excel_97-2003_Worksheet3.xls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1.xls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97-2003_Worksheet2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470025"/>
          </a:xfrm>
        </p:spPr>
        <p:txBody>
          <a:bodyPr>
            <a:noAutofit/>
          </a:bodyPr>
          <a:lstStyle/>
          <a:p>
            <a:r>
              <a:rPr lang="en-US" dirty="0" smtClean="0"/>
              <a:t>NIRCam: </a:t>
            </a:r>
            <a:br>
              <a:rPr lang="en-US" dirty="0" smtClean="0"/>
            </a:br>
            <a:r>
              <a:rPr lang="en-US" dirty="0" smtClean="0"/>
              <a:t>A Revolutionary </a:t>
            </a:r>
            <a:br>
              <a:rPr lang="en-US" dirty="0" smtClean="0"/>
            </a:br>
            <a:r>
              <a:rPr lang="en-US" dirty="0" smtClean="0"/>
              <a:t>Near-IR Capability with  JWST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538728"/>
            <a:ext cx="6400800" cy="17526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Charles A. Beichman, Marcia Rieke, Daniel Eisenstein, Thomas P. Greene, John Krist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Don McCarthy, Michael Meyer, John </a:t>
            </a:r>
            <a:r>
              <a:rPr lang="en-US" sz="2400" dirty="0" err="1" smtClean="0">
                <a:solidFill>
                  <a:schemeClr val="bg1"/>
                </a:solidFill>
              </a:rPr>
              <a:t>Stansberry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And the NIRCam Team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SPIE, Amsterdam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July 06, 2012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http://exoplanetarchive.ipac.caltech.edu/exoplanetplots/exo_massperio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553" y="703824"/>
            <a:ext cx="8712493" cy="6154176"/>
          </a:xfrm>
          <a:prstGeom prst="rect">
            <a:avLst/>
          </a:prstGeom>
          <a:noFill/>
        </p:spPr>
      </p:pic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1056314" y="1383371"/>
            <a:ext cx="7097086" cy="9048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8100" y="-207264"/>
            <a:ext cx="8915400" cy="1143000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en-US" dirty="0" smtClean="0">
                <a:cs typeface="Arial" charset="0"/>
              </a:rPr>
              <a:t>Key Science Programs:  </a:t>
            </a:r>
            <a:r>
              <a:rPr lang="en-US" dirty="0" err="1" smtClean="0">
                <a:cs typeface="Arial" charset="0"/>
              </a:rPr>
              <a:t>ExoPlanet</a:t>
            </a:r>
            <a:r>
              <a:rPr lang="en-US" dirty="0" smtClean="0">
                <a:cs typeface="Arial" charset="0"/>
              </a:rPr>
              <a:t> Science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164336" y="1271016"/>
            <a:ext cx="3331464" cy="4312920"/>
            <a:chOff x="1676400" y="1405128"/>
            <a:chExt cx="2895600" cy="3776472"/>
          </a:xfrm>
        </p:grpSpPr>
        <p:sp>
          <p:nvSpPr>
            <p:cNvPr id="9225" name="Text Box 7"/>
            <p:cNvSpPr txBox="1">
              <a:spLocks noChangeArrowheads="1"/>
            </p:cNvSpPr>
            <p:nvPr/>
          </p:nvSpPr>
          <p:spPr bwMode="auto">
            <a:xfrm>
              <a:off x="1851250" y="1405128"/>
              <a:ext cx="2043526" cy="463846"/>
            </a:xfrm>
            <a:prstGeom prst="rect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400" dirty="0">
                  <a:solidFill>
                    <a:srgbClr val="FFFF00"/>
                  </a:solidFill>
                </a:rPr>
                <a:t>Transit Follow-up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676400" y="2032316"/>
              <a:ext cx="2895600" cy="314928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  <a:alpha val="4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7/6/2012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AA69C-DACC-4A0E-AF04-36985D83114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NIRCAM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4998720" y="1938528"/>
            <a:ext cx="3194304" cy="3566014"/>
            <a:chOff x="4998720" y="1938528"/>
            <a:chExt cx="3194304" cy="3566014"/>
          </a:xfrm>
        </p:grpSpPr>
        <p:sp>
          <p:nvSpPr>
            <p:cNvPr id="9223" name="Text Box 10"/>
            <p:cNvSpPr txBox="1">
              <a:spLocks noChangeArrowheads="1"/>
            </p:cNvSpPr>
            <p:nvPr/>
          </p:nvSpPr>
          <p:spPr bwMode="auto">
            <a:xfrm>
              <a:off x="5272532" y="4672108"/>
              <a:ext cx="2592832" cy="832434"/>
            </a:xfrm>
            <a:prstGeom prst="rect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400" dirty="0">
                  <a:solidFill>
                    <a:srgbClr val="FFFF00"/>
                  </a:solidFill>
                </a:rPr>
                <a:t>Imaging Searches </a:t>
              </a:r>
              <a:r>
                <a:rPr lang="en-US" sz="2400" dirty="0" smtClean="0">
                  <a:solidFill>
                    <a:srgbClr val="FFFF00"/>
                  </a:solidFill>
                </a:rPr>
                <a:t>&amp; Follow-up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4998720" y="1938528"/>
              <a:ext cx="3194304" cy="2670048"/>
            </a:xfrm>
            <a:prstGeom prst="roundRect">
              <a:avLst/>
            </a:prstGeom>
            <a:solidFill>
              <a:srgbClr val="FF0000">
                <a:alpha val="7843"/>
              </a:srgbClr>
            </a:solidFill>
            <a:ln w="25560">
              <a:solidFill>
                <a:srgbClr val="385D8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-170688"/>
            <a:ext cx="5257800" cy="1143000"/>
          </a:xfrm>
          <a:ln/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FFFF00"/>
                </a:solidFill>
              </a:rPr>
              <a:t>NIRCam Planet Imaging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746760"/>
            <a:ext cx="5242560" cy="6111240"/>
          </a:xfrm>
          <a:ln/>
        </p:spPr>
        <p:txBody>
          <a:bodyPr>
            <a:noAutofit/>
          </a:bodyPr>
          <a:lstStyle/>
          <a:p>
            <a:pPr marL="304800" indent="-304800">
              <a:spcBef>
                <a:spcPts val="600"/>
              </a:spcBef>
            </a:pPr>
            <a:r>
              <a:rPr lang="en-US" sz="2400" dirty="0" smtClean="0"/>
              <a:t>NIRCam good </a:t>
            </a:r>
            <a:r>
              <a:rPr lang="en-US" sz="2400" dirty="0" smtClean="0">
                <a:solidFill>
                  <a:schemeClr val="bg1"/>
                </a:solidFill>
              </a:rPr>
              <a:t>match to hot young planets, but poor coronagraphic performance </a:t>
            </a:r>
            <a:r>
              <a:rPr lang="en-US" sz="2400" dirty="0" err="1" smtClean="0">
                <a:solidFill>
                  <a:schemeClr val="bg1"/>
                </a:solidFill>
              </a:rPr>
              <a:t>wrt</a:t>
            </a:r>
            <a:r>
              <a:rPr lang="en-US" sz="2400" dirty="0" smtClean="0">
                <a:solidFill>
                  <a:schemeClr val="bg1"/>
                </a:solidFill>
              </a:rPr>
              <a:t>. </a:t>
            </a:r>
            <a:r>
              <a:rPr lang="en-US" sz="2400" dirty="0" err="1" smtClean="0">
                <a:solidFill>
                  <a:schemeClr val="bg1"/>
                </a:solidFill>
              </a:rPr>
              <a:t>ExAO</a:t>
            </a:r>
            <a:r>
              <a:rPr lang="en-US" sz="2400" dirty="0" smtClean="0">
                <a:solidFill>
                  <a:schemeClr val="bg1"/>
                </a:solidFill>
              </a:rPr>
              <a:t> on ground</a:t>
            </a:r>
          </a:p>
          <a:p>
            <a:pPr marL="304800" indent="-304800">
              <a:spcBef>
                <a:spcPts val="60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Leave surveys of bright stars to ground-based 8-10 m telescopes   (131 nm </a:t>
            </a:r>
            <a:r>
              <a:rPr lang="en-US" sz="2400" dirty="0" err="1" smtClean="0">
                <a:solidFill>
                  <a:schemeClr val="bg1"/>
                </a:solidFill>
              </a:rPr>
              <a:t>vs</a:t>
            </a:r>
            <a:r>
              <a:rPr lang="en-US" sz="2400" dirty="0" smtClean="0">
                <a:solidFill>
                  <a:schemeClr val="bg1"/>
                </a:solidFill>
              </a:rPr>
              <a:t> 5 nm of WFE w. </a:t>
            </a:r>
            <a:r>
              <a:rPr lang="en-US" sz="2400" dirty="0" err="1" smtClean="0">
                <a:solidFill>
                  <a:schemeClr val="bg1"/>
                </a:solidFill>
              </a:rPr>
              <a:t>ExAO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</a:p>
          <a:p>
            <a:pPr marL="304800" lvl="1" indent="-3048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/>
              <a:t>Use JWST for surveys of faint, young  M stars with sensitivity to  planets   M</a:t>
            </a:r>
            <a:r>
              <a:rPr lang="en-US" sz="2400" u="sng" dirty="0" smtClean="0"/>
              <a:t>&gt;</a:t>
            </a:r>
            <a:r>
              <a:rPr lang="en-US" sz="2400" dirty="0" smtClean="0"/>
              <a:t> 0.1 MJup at 15-35AU</a:t>
            </a:r>
          </a:p>
          <a:p>
            <a:pPr marL="188913" indent="-169863">
              <a:spcBef>
                <a:spcPts val="60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GTOs will characterize ~15 systems </a:t>
            </a:r>
          </a:p>
          <a:p>
            <a:pPr marL="588963" lvl="1" indent="-169863">
              <a:spcBef>
                <a:spcPts val="0"/>
              </a:spcBef>
            </a:pPr>
            <a:r>
              <a:rPr lang="en-US" sz="2000" dirty="0" smtClean="0">
                <a:solidFill>
                  <a:schemeClr val="bg1"/>
                </a:solidFill>
              </a:rPr>
              <a:t>Complete SEDs (NIRCam + MIRI)</a:t>
            </a:r>
          </a:p>
          <a:p>
            <a:pPr marL="588963" lvl="1" indent="-169863">
              <a:spcBef>
                <a:spcPts val="0"/>
              </a:spcBef>
            </a:pPr>
            <a:r>
              <a:rPr lang="en-US" sz="2000" dirty="0" smtClean="0">
                <a:solidFill>
                  <a:schemeClr val="bg1"/>
                </a:solidFill>
              </a:rPr>
              <a:t>Refine orbits w. HST, ground-based</a:t>
            </a:r>
          </a:p>
          <a:p>
            <a:pPr marL="588963" lvl="1" indent="-169863">
              <a:spcBef>
                <a:spcPts val="0"/>
              </a:spcBef>
            </a:pPr>
            <a:r>
              <a:rPr lang="en-US" sz="2000" dirty="0" smtClean="0">
                <a:solidFill>
                  <a:schemeClr val="bg1"/>
                </a:solidFill>
              </a:rPr>
              <a:t>Search for additional planets (</a:t>
            </a:r>
            <a:r>
              <a:rPr lang="en-US" sz="2000" u="sng" dirty="0" smtClean="0">
                <a:solidFill>
                  <a:schemeClr val="bg1"/>
                </a:solidFill>
              </a:rPr>
              <a:t>&gt;</a:t>
            </a:r>
            <a:r>
              <a:rPr lang="en-US" sz="2000" dirty="0" err="1" smtClean="0">
                <a:solidFill>
                  <a:schemeClr val="bg1"/>
                </a:solidFill>
              </a:rPr>
              <a:t>M</a:t>
            </a:r>
            <a:r>
              <a:rPr lang="en-US" sz="2000" baseline="-25000" dirty="0" err="1" smtClean="0">
                <a:solidFill>
                  <a:schemeClr val="bg1"/>
                </a:solidFill>
              </a:rPr>
              <a:t>Saturn</a:t>
            </a:r>
            <a:r>
              <a:rPr lang="en-US" sz="2000" dirty="0" smtClean="0">
                <a:solidFill>
                  <a:schemeClr val="bg1"/>
                </a:solidFill>
              </a:rPr>
              <a:t>)</a:t>
            </a:r>
          </a:p>
          <a:p>
            <a:pPr marL="588963" lvl="1" indent="-169863">
              <a:spcBef>
                <a:spcPts val="0"/>
              </a:spcBef>
            </a:pPr>
            <a:r>
              <a:rPr lang="en-US" sz="2000" dirty="0" smtClean="0"/>
              <a:t>Investigate interactions with rings, incl rings inferred from Spitzer SED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grpSp>
        <p:nvGrpSpPr>
          <p:cNvPr id="13" name="Group 6"/>
          <p:cNvGrpSpPr>
            <a:grpSpLocks/>
          </p:cNvGrpSpPr>
          <p:nvPr/>
        </p:nvGrpSpPr>
        <p:grpSpPr bwMode="auto">
          <a:xfrm>
            <a:off x="5029200" y="0"/>
            <a:ext cx="4267200" cy="3048000"/>
            <a:chOff x="163299" y="899256"/>
            <a:chExt cx="4681239" cy="3215544"/>
          </a:xfrm>
        </p:grpSpPr>
        <p:pic>
          <p:nvPicPr>
            <p:cNvPr id="14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" y="899256"/>
              <a:ext cx="4387338" cy="32155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 Box 8"/>
            <p:cNvSpPr txBox="1">
              <a:spLocks noChangeArrowheads="1"/>
            </p:cNvSpPr>
            <p:nvPr/>
          </p:nvSpPr>
          <p:spPr bwMode="auto">
            <a:xfrm rot="16200000">
              <a:off x="-1267843" y="2345542"/>
              <a:ext cx="3200400" cy="33811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</a:rPr>
                <a:t>          Photons cm</a:t>
              </a:r>
              <a:r>
                <a:rPr lang="en-US" sz="1600" baseline="30000">
                  <a:latin typeface="+mn-lt"/>
                </a:rPr>
                <a:t>-2</a:t>
              </a:r>
              <a:r>
                <a:rPr lang="en-US" sz="1600">
                  <a:latin typeface="+mn-lt"/>
                </a:rPr>
                <a:t> sec</a:t>
              </a:r>
              <a:r>
                <a:rPr lang="en-US" sz="1600" baseline="30000">
                  <a:latin typeface="+mn-lt"/>
                </a:rPr>
                <a:t>-1</a:t>
              </a:r>
              <a:r>
                <a:rPr lang="en-US" sz="1600">
                  <a:latin typeface="+mn-lt"/>
                </a:rPr>
                <a:t> mm</a:t>
              </a:r>
              <a:r>
                <a:rPr lang="en-US" sz="1600" baseline="30000">
                  <a:latin typeface="+mn-lt"/>
                </a:rPr>
                <a:t>-1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029200" y="2667000"/>
            <a:ext cx="4114800" cy="4191000"/>
            <a:chOff x="5029200" y="2667000"/>
            <a:chExt cx="4114800" cy="4191000"/>
          </a:xfrm>
        </p:grpSpPr>
        <p:grpSp>
          <p:nvGrpSpPr>
            <p:cNvPr id="18" name="Group 17"/>
            <p:cNvGrpSpPr/>
            <p:nvPr/>
          </p:nvGrpSpPr>
          <p:grpSpPr>
            <a:xfrm>
              <a:off x="5029200" y="2667000"/>
              <a:ext cx="4114800" cy="4191000"/>
              <a:chOff x="5029200" y="2667000"/>
              <a:chExt cx="4114800" cy="4191000"/>
            </a:xfrm>
          </p:grpSpPr>
          <p:grpSp>
            <p:nvGrpSpPr>
              <p:cNvPr id="2" name="Group 12"/>
              <p:cNvGrpSpPr/>
              <p:nvPr/>
            </p:nvGrpSpPr>
            <p:grpSpPr>
              <a:xfrm>
                <a:off x="5029200" y="2667000"/>
                <a:ext cx="4114800" cy="4191000"/>
                <a:chOff x="5494338" y="0"/>
                <a:chExt cx="3649662" cy="3657600"/>
              </a:xfrm>
            </p:grpSpPr>
            <p:pic>
              <p:nvPicPr>
                <p:cNvPr id="13316" name="Picture 4"/>
                <p:cNvPicPr>
                  <a:picLocks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5494338" y="0"/>
                  <a:ext cx="3649662" cy="3657600"/>
                </a:xfrm>
                <a:prstGeom prst="rect">
                  <a:avLst/>
                </a:prstGeom>
                <a:noFill/>
                <a:ln w="9525" cap="flat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7" name="Straight Connector 6"/>
                <p:cNvCxnSpPr/>
                <p:nvPr/>
              </p:nvCxnSpPr>
              <p:spPr>
                <a:xfrm>
                  <a:off x="5943600" y="2362200"/>
                  <a:ext cx="289560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/>
                <p:cNvCxnSpPr/>
                <p:nvPr/>
              </p:nvCxnSpPr>
              <p:spPr>
                <a:xfrm>
                  <a:off x="5943600" y="1143000"/>
                  <a:ext cx="289560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" name="TextBox 15"/>
              <p:cNvSpPr txBox="1"/>
              <p:nvPr/>
            </p:nvSpPr>
            <p:spPr>
              <a:xfrm>
                <a:off x="6019800" y="4495800"/>
                <a:ext cx="2361993" cy="461665"/>
              </a:xfrm>
              <a:prstGeom prst="rect">
                <a:avLst/>
              </a:prstGeom>
              <a:solidFill>
                <a:srgbClr val="FFC000">
                  <a:alpha val="61961"/>
                </a:srgb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80-90% complete</a:t>
                </a:r>
                <a:endParaRPr lang="en-US" sz="2400" dirty="0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5562600" y="5943600"/>
              <a:ext cx="20926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chemeClr val="bg1"/>
                  </a:solidFill>
                </a:rPr>
                <a:t>Beichman et al 2010</a:t>
              </a:r>
              <a:endParaRPr lang="en-US" i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3" cstate="print"/>
          <a:srcRect l="6148" t="6049" r="5328"/>
          <a:stretch>
            <a:fillRect/>
          </a:stretch>
        </p:blipFill>
        <p:spPr bwMode="auto">
          <a:xfrm>
            <a:off x="5029200" y="0"/>
            <a:ext cx="4114800" cy="6361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4" cstate="print"/>
          <a:srcRect r="8281"/>
          <a:stretch>
            <a:fillRect/>
          </a:stretch>
        </p:blipFill>
        <p:spPr bwMode="auto">
          <a:xfrm>
            <a:off x="0" y="1219200"/>
            <a:ext cx="4962525" cy="38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171450" y="5153025"/>
            <a:ext cx="49004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600" i="1" dirty="0">
                <a:solidFill>
                  <a:schemeClr val="bg1"/>
                </a:solidFill>
                <a:ea typeface="ＭＳ Ｐゴシック" pitchFamily="1" charset="-128"/>
              </a:rPr>
              <a:t>Spectra </a:t>
            </a:r>
            <a:r>
              <a:rPr lang="it-IT" sz="1600" i="1" dirty="0" smtClean="0">
                <a:solidFill>
                  <a:schemeClr val="bg1"/>
                </a:solidFill>
                <a:ea typeface="ＭＳ Ｐゴシック" pitchFamily="1" charset="-128"/>
              </a:rPr>
              <a:t>from D </a:t>
            </a:r>
            <a:r>
              <a:rPr lang="it-IT" sz="1600" i="1" dirty="0">
                <a:solidFill>
                  <a:schemeClr val="bg1"/>
                </a:solidFill>
                <a:ea typeface="ＭＳ Ｐゴシック" pitchFamily="1" charset="-128"/>
              </a:rPr>
              <a:t>= 220 km “KBO</a:t>
            </a:r>
            <a:r>
              <a:rPr lang="it-IT" sz="1600" i="1" dirty="0" smtClean="0">
                <a:solidFill>
                  <a:schemeClr val="bg1"/>
                </a:solidFill>
                <a:ea typeface="ＭＳ Ｐゴシック" pitchFamily="1" charset="-128"/>
              </a:rPr>
              <a:t>”,  Clark </a:t>
            </a:r>
            <a:r>
              <a:rPr lang="it-IT" sz="1600" i="1" dirty="0">
                <a:solidFill>
                  <a:schemeClr val="bg1"/>
                </a:solidFill>
                <a:ea typeface="ＭＳ Ｐゴシック" pitchFamily="1" charset="-128"/>
              </a:rPr>
              <a:t>et a </a:t>
            </a:r>
            <a:r>
              <a:rPr lang="it-IT" sz="1600" i="1" dirty="0" smtClean="0">
                <a:solidFill>
                  <a:schemeClr val="bg1"/>
                </a:solidFill>
                <a:ea typeface="ＭＳ Ｐゴシック" pitchFamily="1" charset="-128"/>
              </a:rPr>
              <a:t>2005</a:t>
            </a:r>
            <a:endParaRPr lang="it-IT" sz="1600" i="1" dirty="0">
              <a:solidFill>
                <a:schemeClr val="bg1"/>
              </a:solidFill>
              <a:ea typeface="ＭＳ Ｐゴシック" pitchFamily="1" charset="-128"/>
            </a:endParaRP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8124825" y="5086350"/>
            <a:ext cx="8996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Phoebe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Key Science Program:  Properties </a:t>
            </a:r>
            <a:br>
              <a:rPr lang="en-US" dirty="0" smtClean="0"/>
            </a:br>
            <a:r>
              <a:rPr lang="en-US" dirty="0" smtClean="0"/>
              <a:t>of Kuiper Belt Objects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7/6/2012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AA69C-DACC-4A0E-AF04-36985D83114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NIRCAM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43840" y="5486983"/>
            <a:ext cx="8595360" cy="138499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 Filter photometry of dozens of KBOs with d&gt;100 km at R~100 to investigate surface properties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 Astrometry for binaries </a:t>
            </a: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 mass &amp; density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" y="91758"/>
            <a:ext cx="86868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JWST Will Study Outer Planets (Even Mars!)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7/6/2012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NIRCAM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AA69C-DACC-4A0E-AF04-36985D831147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952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9531" y="965982"/>
            <a:ext cx="7076254" cy="567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47244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Coronagraph  Status</a:t>
            </a:r>
            <a:endParaRPr lang="en-US" dirty="0"/>
          </a:p>
        </p:txBody>
      </p:sp>
      <p:grpSp>
        <p:nvGrpSpPr>
          <p:cNvPr id="3" name="Content Placeholder 8"/>
          <p:cNvGrpSpPr>
            <a:grpSpLocks noGrp="1"/>
          </p:cNvGrpSpPr>
          <p:nvPr>
            <p:ph sz="half" idx="2"/>
          </p:nvPr>
        </p:nvGrpSpPr>
        <p:grpSpPr>
          <a:xfrm>
            <a:off x="609600" y="3810000"/>
            <a:ext cx="4267200" cy="2971800"/>
            <a:chOff x="4669653" y="2246720"/>
            <a:chExt cx="4346320" cy="3197741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3571" t="2744" r="5357" b="11860"/>
            <a:stretch>
              <a:fillRect/>
            </a:stretch>
          </p:blipFill>
          <p:spPr bwMode="auto">
            <a:xfrm>
              <a:off x="4669653" y="2246720"/>
              <a:ext cx="4346320" cy="3197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7772400" y="4419599"/>
              <a:ext cx="1160756" cy="3946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Krist 2011</a:t>
              </a:r>
              <a:endParaRPr lang="en-US" sz="1600" dirty="0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12000" contrast="26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605" t="38134" r="17947" b="7946"/>
          <a:stretch/>
        </p:blipFill>
        <p:spPr>
          <a:xfrm flipH="1">
            <a:off x="5334000" y="3777574"/>
            <a:ext cx="3810000" cy="3080426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7/6/2012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AA69C-DACC-4A0E-AF04-36985D831147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NIRCAM</a:t>
            </a:r>
            <a:endParaRPr lang="en-US"/>
          </a:p>
        </p:txBody>
      </p:sp>
      <p:grpSp>
        <p:nvGrpSpPr>
          <p:cNvPr id="38" name="Group 30"/>
          <p:cNvGrpSpPr>
            <a:grpSpLocks/>
          </p:cNvGrpSpPr>
          <p:nvPr/>
        </p:nvGrpSpPr>
        <p:grpSpPr bwMode="auto">
          <a:xfrm>
            <a:off x="0" y="838200"/>
            <a:ext cx="9144000" cy="2782631"/>
            <a:chOff x="609600" y="457200"/>
            <a:chExt cx="8534400" cy="2382098"/>
          </a:xfrm>
        </p:grpSpPr>
        <p:sp>
          <p:nvSpPr>
            <p:cNvPr id="39" name="Text Box 17"/>
            <p:cNvSpPr txBox="1">
              <a:spLocks noChangeArrowheads="1"/>
            </p:cNvSpPr>
            <p:nvPr/>
          </p:nvSpPr>
          <p:spPr bwMode="auto">
            <a:xfrm>
              <a:off x="609600" y="2286000"/>
              <a:ext cx="2149475" cy="553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Calibri" pitchFamily="-128" charset="0"/>
                </a:rPr>
                <a:t>HWHM = 0.40”</a:t>
              </a:r>
            </a:p>
            <a:p>
              <a:pPr algn="ctr"/>
              <a:r>
                <a:rPr lang="en-US" b="1" dirty="0">
                  <a:solidFill>
                    <a:schemeClr val="bg1"/>
                  </a:solidFill>
                  <a:latin typeface="Calibri" pitchFamily="-128" charset="0"/>
                </a:rPr>
                <a:t>(6</a:t>
              </a:r>
              <a:r>
                <a:rPr lang="en-US" b="1" dirty="0">
                  <a:solidFill>
                    <a:schemeClr val="bg1"/>
                  </a:solidFill>
                  <a:latin typeface="Symbol" pitchFamily="18" charset="2"/>
                </a:rPr>
                <a:t>l</a:t>
              </a:r>
              <a:r>
                <a:rPr lang="en-US" b="1" dirty="0">
                  <a:solidFill>
                    <a:schemeClr val="bg1"/>
                  </a:solidFill>
                  <a:latin typeface="Calibri" pitchFamily="-128" charset="0"/>
                </a:rPr>
                <a:t>/D @ 2.1 </a:t>
              </a:r>
              <a:r>
                <a:rPr lang="en-US" b="1" dirty="0">
                  <a:solidFill>
                    <a:schemeClr val="bg1"/>
                  </a:solidFill>
                  <a:latin typeface="Symbol" pitchFamily="18" charset="2"/>
                </a:rPr>
                <a:t>m</a:t>
              </a:r>
              <a:r>
                <a:rPr lang="en-US" b="1" dirty="0">
                  <a:solidFill>
                    <a:schemeClr val="bg1"/>
                  </a:solidFill>
                  <a:latin typeface="Calibri" pitchFamily="-128" charset="0"/>
                </a:rPr>
                <a:t>m)</a:t>
              </a:r>
            </a:p>
          </p:txBody>
        </p:sp>
        <p:grpSp>
          <p:nvGrpSpPr>
            <p:cNvPr id="40" name="Group 27"/>
            <p:cNvGrpSpPr>
              <a:grpSpLocks/>
            </p:cNvGrpSpPr>
            <p:nvPr/>
          </p:nvGrpSpPr>
          <p:grpSpPr bwMode="auto">
            <a:xfrm>
              <a:off x="965200" y="457200"/>
              <a:ext cx="8178800" cy="2375618"/>
              <a:chOff x="194574" y="1133475"/>
              <a:chExt cx="8873226" cy="3211865"/>
            </a:xfrm>
          </p:grpSpPr>
          <p:pic>
            <p:nvPicPr>
              <p:cNvPr id="41" name="Picture 4" descr="occulter_slide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04800" y="1754188"/>
                <a:ext cx="8458200" cy="1577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2" name="Group 11"/>
              <p:cNvGrpSpPr>
                <a:grpSpLocks/>
              </p:cNvGrpSpPr>
              <p:nvPr/>
            </p:nvGrpSpPr>
            <p:grpSpPr bwMode="auto">
              <a:xfrm>
                <a:off x="1828800" y="1757363"/>
                <a:ext cx="5334000" cy="228600"/>
                <a:chOff x="1152" y="1842"/>
                <a:chExt cx="3360" cy="144"/>
              </a:xfrm>
            </p:grpSpPr>
            <p:sp>
              <p:nvSpPr>
                <p:cNvPr id="58" name="Rectangle 7"/>
                <p:cNvSpPr>
                  <a:spLocks noChangeArrowheads="1"/>
                </p:cNvSpPr>
                <p:nvPr/>
              </p:nvSpPr>
              <p:spPr bwMode="auto">
                <a:xfrm>
                  <a:off x="1152" y="1842"/>
                  <a:ext cx="144" cy="144"/>
                </a:xfrm>
                <a:prstGeom prst="rect">
                  <a:avLst/>
                </a:prstGeom>
                <a:solidFill>
                  <a:srgbClr val="B2B2B2"/>
                </a:solidFill>
                <a:ln w="9525">
                  <a:solidFill>
                    <a:srgbClr val="B2B2B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solidFill>
                      <a:schemeClr val="bg1"/>
                    </a:solidFill>
                    <a:latin typeface="Calibri" pitchFamily="-128" charset="0"/>
                  </a:endParaRPr>
                </a:p>
              </p:txBody>
            </p:sp>
            <p:sp>
              <p:nvSpPr>
                <p:cNvPr id="59" name="Rectangle 8"/>
                <p:cNvSpPr>
                  <a:spLocks noChangeArrowheads="1"/>
                </p:cNvSpPr>
                <p:nvPr/>
              </p:nvSpPr>
              <p:spPr bwMode="auto">
                <a:xfrm>
                  <a:off x="2224" y="1842"/>
                  <a:ext cx="144" cy="144"/>
                </a:xfrm>
                <a:prstGeom prst="rect">
                  <a:avLst/>
                </a:prstGeom>
                <a:solidFill>
                  <a:srgbClr val="B2B2B2"/>
                </a:solidFill>
                <a:ln w="9525">
                  <a:solidFill>
                    <a:srgbClr val="B2B2B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solidFill>
                      <a:schemeClr val="bg1"/>
                    </a:solidFill>
                    <a:latin typeface="Calibri" pitchFamily="-128" charset="0"/>
                  </a:endParaRPr>
                </a:p>
              </p:txBody>
            </p:sp>
            <p:sp>
              <p:nvSpPr>
                <p:cNvPr id="60" name="Rectangle 9"/>
                <p:cNvSpPr>
                  <a:spLocks noChangeArrowheads="1"/>
                </p:cNvSpPr>
                <p:nvPr/>
              </p:nvSpPr>
              <p:spPr bwMode="auto">
                <a:xfrm>
                  <a:off x="3296" y="1842"/>
                  <a:ext cx="144" cy="144"/>
                </a:xfrm>
                <a:prstGeom prst="rect">
                  <a:avLst/>
                </a:prstGeom>
                <a:solidFill>
                  <a:srgbClr val="B2B2B2"/>
                </a:solidFill>
                <a:ln w="9525">
                  <a:solidFill>
                    <a:srgbClr val="B2B2B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solidFill>
                      <a:schemeClr val="bg1"/>
                    </a:solidFill>
                    <a:latin typeface="Calibri" pitchFamily="-128" charset="0"/>
                  </a:endParaRPr>
                </a:p>
              </p:txBody>
            </p:sp>
            <p:sp>
              <p:nvSpPr>
                <p:cNvPr id="61" name="Rectangle 10"/>
                <p:cNvSpPr>
                  <a:spLocks noChangeArrowheads="1"/>
                </p:cNvSpPr>
                <p:nvPr/>
              </p:nvSpPr>
              <p:spPr bwMode="auto">
                <a:xfrm>
                  <a:off x="4368" y="1842"/>
                  <a:ext cx="144" cy="144"/>
                </a:xfrm>
                <a:prstGeom prst="rect">
                  <a:avLst/>
                </a:prstGeom>
                <a:solidFill>
                  <a:srgbClr val="B2B2B2"/>
                </a:solidFill>
                <a:ln w="9525">
                  <a:solidFill>
                    <a:srgbClr val="B2B2B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solidFill>
                      <a:schemeClr val="bg1"/>
                    </a:solidFill>
                    <a:latin typeface="Calibri" pitchFamily="-128" charset="0"/>
                  </a:endParaRPr>
                </a:p>
              </p:txBody>
            </p:sp>
          </p:grpSp>
          <p:grpSp>
            <p:nvGrpSpPr>
              <p:cNvPr id="43" name="Group 12"/>
              <p:cNvGrpSpPr>
                <a:grpSpLocks/>
              </p:cNvGrpSpPr>
              <p:nvPr/>
            </p:nvGrpSpPr>
            <p:grpSpPr bwMode="auto">
              <a:xfrm>
                <a:off x="1828800" y="3100388"/>
                <a:ext cx="5334000" cy="228600"/>
                <a:chOff x="1152" y="1842"/>
                <a:chExt cx="3360" cy="144"/>
              </a:xfrm>
            </p:grpSpPr>
            <p:sp>
              <p:nvSpPr>
                <p:cNvPr id="54" name="Rectangle 13"/>
                <p:cNvSpPr>
                  <a:spLocks noChangeArrowheads="1"/>
                </p:cNvSpPr>
                <p:nvPr/>
              </p:nvSpPr>
              <p:spPr bwMode="auto">
                <a:xfrm>
                  <a:off x="1152" y="1842"/>
                  <a:ext cx="144" cy="144"/>
                </a:xfrm>
                <a:prstGeom prst="rect">
                  <a:avLst/>
                </a:prstGeom>
                <a:solidFill>
                  <a:srgbClr val="B2B2B2"/>
                </a:solidFill>
                <a:ln w="9525">
                  <a:solidFill>
                    <a:srgbClr val="B2B2B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solidFill>
                      <a:schemeClr val="bg1"/>
                    </a:solidFill>
                    <a:latin typeface="Calibri" pitchFamily="-128" charset="0"/>
                  </a:endParaRPr>
                </a:p>
              </p:txBody>
            </p:sp>
            <p:sp>
              <p:nvSpPr>
                <p:cNvPr id="55" name="Rectangle 14"/>
                <p:cNvSpPr>
                  <a:spLocks noChangeArrowheads="1"/>
                </p:cNvSpPr>
                <p:nvPr/>
              </p:nvSpPr>
              <p:spPr bwMode="auto">
                <a:xfrm>
                  <a:off x="2224" y="1842"/>
                  <a:ext cx="144" cy="144"/>
                </a:xfrm>
                <a:prstGeom prst="rect">
                  <a:avLst/>
                </a:prstGeom>
                <a:solidFill>
                  <a:srgbClr val="B2B2B2"/>
                </a:solidFill>
                <a:ln w="9525">
                  <a:solidFill>
                    <a:srgbClr val="B2B2B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solidFill>
                      <a:schemeClr val="bg1"/>
                    </a:solidFill>
                    <a:latin typeface="Calibri" pitchFamily="-128" charset="0"/>
                  </a:endParaRPr>
                </a:p>
              </p:txBody>
            </p:sp>
            <p:sp>
              <p:nvSpPr>
                <p:cNvPr id="56" name="Rectangle 15"/>
                <p:cNvSpPr>
                  <a:spLocks noChangeArrowheads="1"/>
                </p:cNvSpPr>
                <p:nvPr/>
              </p:nvSpPr>
              <p:spPr bwMode="auto">
                <a:xfrm>
                  <a:off x="3296" y="1842"/>
                  <a:ext cx="144" cy="144"/>
                </a:xfrm>
                <a:prstGeom prst="rect">
                  <a:avLst/>
                </a:prstGeom>
                <a:solidFill>
                  <a:srgbClr val="B2B2B2"/>
                </a:solidFill>
                <a:ln w="9525">
                  <a:solidFill>
                    <a:srgbClr val="B2B2B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solidFill>
                      <a:schemeClr val="bg1"/>
                    </a:solidFill>
                    <a:latin typeface="Calibri" pitchFamily="-128" charset="0"/>
                  </a:endParaRPr>
                </a:p>
              </p:txBody>
            </p:sp>
            <p:sp>
              <p:nvSpPr>
                <p:cNvPr id="57" name="Rectangle 16"/>
                <p:cNvSpPr>
                  <a:spLocks noChangeArrowheads="1"/>
                </p:cNvSpPr>
                <p:nvPr/>
              </p:nvSpPr>
              <p:spPr bwMode="auto">
                <a:xfrm>
                  <a:off x="4368" y="1842"/>
                  <a:ext cx="144" cy="144"/>
                </a:xfrm>
                <a:prstGeom prst="rect">
                  <a:avLst/>
                </a:prstGeom>
                <a:solidFill>
                  <a:srgbClr val="B2B2B2"/>
                </a:solidFill>
                <a:ln w="9525">
                  <a:solidFill>
                    <a:srgbClr val="B2B2B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solidFill>
                      <a:schemeClr val="bg1"/>
                    </a:solidFill>
                    <a:latin typeface="Calibri" pitchFamily="-128" charset="0"/>
                  </a:endParaRPr>
                </a:p>
              </p:txBody>
            </p:sp>
          </p:grpSp>
          <p:sp>
            <p:nvSpPr>
              <p:cNvPr id="44" name="Text Box 18"/>
              <p:cNvSpPr txBox="1">
                <a:spLocks noChangeArrowheads="1"/>
              </p:cNvSpPr>
              <p:nvPr/>
            </p:nvSpPr>
            <p:spPr bwMode="auto">
              <a:xfrm>
                <a:off x="1736725" y="3597275"/>
                <a:ext cx="2149475" cy="7480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  <a:latin typeface="Calibri" pitchFamily="-128" charset="0"/>
                  </a:rPr>
                  <a:t>HWHM = 0.64”</a:t>
                </a:r>
              </a:p>
              <a:p>
                <a:pPr algn="ctr"/>
                <a:r>
                  <a:rPr lang="en-US" b="1" dirty="0">
                    <a:solidFill>
                      <a:schemeClr val="bg1"/>
                    </a:solidFill>
                    <a:latin typeface="Calibri" pitchFamily="-128" charset="0"/>
                  </a:rPr>
                  <a:t>(6</a:t>
                </a:r>
                <a:r>
                  <a:rPr lang="en-US" b="1" dirty="0">
                    <a:solidFill>
                      <a:schemeClr val="bg1"/>
                    </a:solidFill>
                    <a:latin typeface="Symbol" pitchFamily="18" charset="2"/>
                  </a:rPr>
                  <a:t>l</a:t>
                </a:r>
                <a:r>
                  <a:rPr lang="en-US" b="1" dirty="0">
                    <a:solidFill>
                      <a:schemeClr val="bg1"/>
                    </a:solidFill>
                    <a:latin typeface="Calibri" pitchFamily="-128" charset="0"/>
                  </a:rPr>
                  <a:t>/D @ 3.35 </a:t>
                </a:r>
                <a:r>
                  <a:rPr lang="en-US" b="1" dirty="0">
                    <a:solidFill>
                      <a:schemeClr val="bg1"/>
                    </a:solidFill>
                    <a:latin typeface="Symbol" pitchFamily="18" charset="2"/>
                  </a:rPr>
                  <a:t>m</a:t>
                </a:r>
                <a:r>
                  <a:rPr lang="en-US" b="1" dirty="0">
                    <a:solidFill>
                      <a:schemeClr val="bg1"/>
                    </a:solidFill>
                    <a:latin typeface="Calibri" pitchFamily="-128" charset="0"/>
                  </a:rPr>
                  <a:t>m)</a:t>
                </a:r>
              </a:p>
            </p:txBody>
          </p:sp>
          <p:sp>
            <p:nvSpPr>
              <p:cNvPr id="45" name="Text Box 19"/>
              <p:cNvSpPr txBox="1">
                <a:spLocks noChangeArrowheads="1"/>
              </p:cNvSpPr>
              <p:nvPr/>
            </p:nvSpPr>
            <p:spPr bwMode="auto">
              <a:xfrm>
                <a:off x="3449638" y="3597275"/>
                <a:ext cx="2149475" cy="7480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b="1">
                    <a:solidFill>
                      <a:schemeClr val="bg1"/>
                    </a:solidFill>
                    <a:latin typeface="Calibri" pitchFamily="-128" charset="0"/>
                  </a:rPr>
                  <a:t>HWHM = 0.82”</a:t>
                </a:r>
              </a:p>
              <a:p>
                <a:pPr algn="ctr"/>
                <a:r>
                  <a:rPr lang="en-US" b="1">
                    <a:solidFill>
                      <a:schemeClr val="bg1"/>
                    </a:solidFill>
                    <a:latin typeface="Calibri" pitchFamily="-128" charset="0"/>
                  </a:rPr>
                  <a:t>(6</a:t>
                </a:r>
                <a:r>
                  <a:rPr lang="en-US" b="1">
                    <a:solidFill>
                      <a:schemeClr val="bg1"/>
                    </a:solidFill>
                    <a:latin typeface="Symbol" pitchFamily="18" charset="2"/>
                  </a:rPr>
                  <a:t>l</a:t>
                </a:r>
                <a:r>
                  <a:rPr lang="en-US" b="1">
                    <a:solidFill>
                      <a:schemeClr val="bg1"/>
                    </a:solidFill>
                    <a:latin typeface="Calibri" pitchFamily="-128" charset="0"/>
                  </a:rPr>
                  <a:t>/D @ 4.3 </a:t>
                </a:r>
                <a:r>
                  <a:rPr lang="en-US" b="1">
                    <a:solidFill>
                      <a:schemeClr val="bg1"/>
                    </a:solidFill>
                    <a:latin typeface="Symbol" pitchFamily="18" charset="2"/>
                  </a:rPr>
                  <a:t>m</a:t>
                </a:r>
                <a:r>
                  <a:rPr lang="en-US" b="1">
                    <a:solidFill>
                      <a:schemeClr val="bg1"/>
                    </a:solidFill>
                    <a:latin typeface="Calibri" pitchFamily="-128" charset="0"/>
                  </a:rPr>
                  <a:t>m)</a:t>
                </a:r>
              </a:p>
            </p:txBody>
          </p:sp>
          <p:sp>
            <p:nvSpPr>
              <p:cNvPr id="46" name="Text Box 20"/>
              <p:cNvSpPr txBox="1">
                <a:spLocks noChangeArrowheads="1"/>
              </p:cNvSpPr>
              <p:nvPr/>
            </p:nvSpPr>
            <p:spPr bwMode="auto">
              <a:xfrm>
                <a:off x="5165725" y="3597275"/>
                <a:ext cx="2149475" cy="7480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b="1">
                    <a:solidFill>
                      <a:schemeClr val="bg1"/>
                    </a:solidFill>
                    <a:latin typeface="Calibri" pitchFamily="-128" charset="0"/>
                  </a:rPr>
                  <a:t>HWHM</a:t>
                </a:r>
                <a:r>
                  <a:rPr lang="en-US" b="1" baseline="-25000">
                    <a:solidFill>
                      <a:schemeClr val="bg1"/>
                    </a:solidFill>
                    <a:latin typeface="Calibri" pitchFamily="-128" charset="0"/>
                  </a:rPr>
                  <a:t>c</a:t>
                </a:r>
                <a:r>
                  <a:rPr lang="en-US" b="1">
                    <a:solidFill>
                      <a:schemeClr val="bg1"/>
                    </a:solidFill>
                    <a:latin typeface="Calibri" pitchFamily="-128" charset="0"/>
                  </a:rPr>
                  <a:t> = 0.58”</a:t>
                </a:r>
              </a:p>
              <a:p>
                <a:pPr algn="ctr"/>
                <a:r>
                  <a:rPr lang="en-US" b="1">
                    <a:solidFill>
                      <a:schemeClr val="bg1"/>
                    </a:solidFill>
                    <a:latin typeface="Calibri" pitchFamily="-128" charset="0"/>
                  </a:rPr>
                  <a:t>(4</a:t>
                </a:r>
                <a:r>
                  <a:rPr lang="en-US" b="1">
                    <a:solidFill>
                      <a:schemeClr val="bg1"/>
                    </a:solidFill>
                    <a:latin typeface="Symbol" pitchFamily="18" charset="2"/>
                  </a:rPr>
                  <a:t>l</a:t>
                </a:r>
                <a:r>
                  <a:rPr lang="en-US" b="1">
                    <a:solidFill>
                      <a:schemeClr val="bg1"/>
                    </a:solidFill>
                    <a:latin typeface="Calibri" pitchFamily="-128" charset="0"/>
                  </a:rPr>
                  <a:t>/D @ 4.6 </a:t>
                </a:r>
                <a:r>
                  <a:rPr lang="en-US" b="1">
                    <a:solidFill>
                      <a:schemeClr val="bg1"/>
                    </a:solidFill>
                    <a:latin typeface="Symbol" pitchFamily="18" charset="2"/>
                  </a:rPr>
                  <a:t>m</a:t>
                </a:r>
                <a:r>
                  <a:rPr lang="en-US" b="1">
                    <a:solidFill>
                      <a:schemeClr val="bg1"/>
                    </a:solidFill>
                    <a:latin typeface="Calibri" pitchFamily="-128" charset="0"/>
                  </a:rPr>
                  <a:t>m)</a:t>
                </a:r>
              </a:p>
            </p:txBody>
          </p:sp>
          <p:sp>
            <p:nvSpPr>
              <p:cNvPr id="47" name="Text Box 21"/>
              <p:cNvSpPr txBox="1">
                <a:spLocks noChangeArrowheads="1"/>
              </p:cNvSpPr>
              <p:nvPr/>
            </p:nvSpPr>
            <p:spPr bwMode="auto">
              <a:xfrm>
                <a:off x="6918325" y="3597275"/>
                <a:ext cx="2149475" cy="7480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b="1">
                    <a:solidFill>
                      <a:schemeClr val="bg1"/>
                    </a:solidFill>
                    <a:latin typeface="Calibri" pitchFamily="-128" charset="0"/>
                  </a:rPr>
                  <a:t>HWHM</a:t>
                </a:r>
                <a:r>
                  <a:rPr lang="en-US" b="1" baseline="-25000">
                    <a:solidFill>
                      <a:schemeClr val="bg1"/>
                    </a:solidFill>
                    <a:latin typeface="Calibri" pitchFamily="-128" charset="0"/>
                  </a:rPr>
                  <a:t>c</a:t>
                </a:r>
                <a:r>
                  <a:rPr lang="en-US" b="1">
                    <a:solidFill>
                      <a:schemeClr val="bg1"/>
                    </a:solidFill>
                    <a:latin typeface="Calibri" pitchFamily="-128" charset="0"/>
                  </a:rPr>
                  <a:t> = 0.27”</a:t>
                </a:r>
              </a:p>
              <a:p>
                <a:pPr algn="ctr"/>
                <a:r>
                  <a:rPr lang="en-US" b="1">
                    <a:solidFill>
                      <a:schemeClr val="bg1"/>
                    </a:solidFill>
                    <a:latin typeface="Calibri" pitchFamily="-128" charset="0"/>
                  </a:rPr>
                  <a:t>(4</a:t>
                </a:r>
                <a:r>
                  <a:rPr lang="en-US" b="1">
                    <a:solidFill>
                      <a:schemeClr val="bg1"/>
                    </a:solidFill>
                    <a:latin typeface="Symbol" pitchFamily="18" charset="2"/>
                  </a:rPr>
                  <a:t>l</a:t>
                </a:r>
                <a:r>
                  <a:rPr lang="en-US" b="1">
                    <a:solidFill>
                      <a:schemeClr val="bg1"/>
                    </a:solidFill>
                    <a:latin typeface="Calibri" pitchFamily="-128" charset="0"/>
                  </a:rPr>
                  <a:t>/D @ 2.1 </a:t>
                </a:r>
                <a:r>
                  <a:rPr lang="en-US" b="1">
                    <a:solidFill>
                      <a:schemeClr val="bg1"/>
                    </a:solidFill>
                    <a:latin typeface="Symbol" pitchFamily="18" charset="2"/>
                  </a:rPr>
                  <a:t>m</a:t>
                </a:r>
                <a:r>
                  <a:rPr lang="en-US" b="1">
                    <a:solidFill>
                      <a:schemeClr val="bg1"/>
                    </a:solidFill>
                    <a:latin typeface="Calibri" pitchFamily="-128" charset="0"/>
                  </a:rPr>
                  <a:t>m)</a:t>
                </a:r>
              </a:p>
            </p:txBody>
          </p:sp>
          <p:sp>
            <p:nvSpPr>
              <p:cNvPr id="48" name="Text Box 25"/>
              <p:cNvSpPr txBox="1">
                <a:spLocks noChangeArrowheads="1"/>
              </p:cNvSpPr>
              <p:nvPr/>
            </p:nvSpPr>
            <p:spPr bwMode="auto">
              <a:xfrm>
                <a:off x="6907362" y="1133475"/>
                <a:ext cx="2158941" cy="4630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chemeClr val="bg1"/>
                    </a:solidFill>
                    <a:latin typeface="Calibri" pitchFamily="-128" charset="0"/>
                  </a:rPr>
                  <a:t>5” x 5” ND squares</a:t>
                </a:r>
              </a:p>
            </p:txBody>
          </p:sp>
          <p:sp>
            <p:nvSpPr>
              <p:cNvPr id="49" name="Line 26"/>
              <p:cNvSpPr>
                <a:spLocks noChangeShapeType="1"/>
              </p:cNvSpPr>
              <p:nvPr/>
            </p:nvSpPr>
            <p:spPr bwMode="auto">
              <a:xfrm flipH="1">
                <a:off x="7086600" y="1371600"/>
                <a:ext cx="457200" cy="457200"/>
              </a:xfrm>
              <a:prstGeom prst="line">
                <a:avLst/>
              </a:prstGeom>
              <a:noFill/>
              <a:ln w="9525">
                <a:solidFill>
                  <a:srgbClr val="F21914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50" name="Line 28"/>
              <p:cNvSpPr>
                <a:spLocks noChangeShapeType="1"/>
              </p:cNvSpPr>
              <p:nvPr/>
            </p:nvSpPr>
            <p:spPr bwMode="auto">
              <a:xfrm>
                <a:off x="304800" y="2279999"/>
                <a:ext cx="1600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51" name="Text Box 29"/>
              <p:cNvSpPr txBox="1">
                <a:spLocks noChangeArrowheads="1"/>
              </p:cNvSpPr>
              <p:nvPr/>
            </p:nvSpPr>
            <p:spPr bwMode="auto">
              <a:xfrm>
                <a:off x="194574" y="1750834"/>
                <a:ext cx="1642970" cy="4630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latin typeface="Calibri" pitchFamily="-128" charset="0"/>
                  </a:rPr>
                  <a:t>20” (~12 mm)</a:t>
                </a:r>
              </a:p>
            </p:txBody>
          </p:sp>
          <p:sp>
            <p:nvSpPr>
              <p:cNvPr id="52" name="Text Box 30"/>
              <p:cNvSpPr txBox="1">
                <a:spLocks noChangeArrowheads="1"/>
              </p:cNvSpPr>
              <p:nvPr/>
            </p:nvSpPr>
            <p:spPr bwMode="auto">
              <a:xfrm>
                <a:off x="5181600" y="2909889"/>
                <a:ext cx="907674" cy="2849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>
                    <a:solidFill>
                      <a:schemeClr val="bg1"/>
                    </a:solidFill>
                    <a:latin typeface="Calibri" pitchFamily="-128" charset="0"/>
                  </a:rPr>
                  <a:t>HWHM=2</a:t>
                </a:r>
                <a:r>
                  <a:rPr lang="en-US" sz="1000">
                    <a:solidFill>
                      <a:schemeClr val="bg1"/>
                    </a:solidFill>
                    <a:latin typeface="Symbol" pitchFamily="18" charset="2"/>
                  </a:rPr>
                  <a:t>l</a:t>
                </a:r>
                <a:r>
                  <a:rPr lang="en-US" sz="1000">
                    <a:solidFill>
                      <a:schemeClr val="bg1"/>
                    </a:solidFill>
                    <a:latin typeface="Calibri" pitchFamily="-128" charset="0"/>
                  </a:rPr>
                  <a:t>/D</a:t>
                </a:r>
              </a:p>
            </p:txBody>
          </p:sp>
          <p:sp>
            <p:nvSpPr>
              <p:cNvPr id="53" name="Text Box 31"/>
              <p:cNvSpPr txBox="1">
                <a:spLocks noChangeArrowheads="1"/>
              </p:cNvSpPr>
              <p:nvPr/>
            </p:nvSpPr>
            <p:spPr bwMode="auto">
              <a:xfrm>
                <a:off x="6456363" y="2909889"/>
                <a:ext cx="907674" cy="2849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>
                    <a:solidFill>
                      <a:schemeClr val="bg1"/>
                    </a:solidFill>
                    <a:latin typeface="Calibri" pitchFamily="-128" charset="0"/>
                  </a:rPr>
                  <a:t>HWHM=6</a:t>
                </a:r>
                <a:r>
                  <a:rPr lang="en-US" sz="1000">
                    <a:solidFill>
                      <a:schemeClr val="bg1"/>
                    </a:solidFill>
                    <a:latin typeface="Symbol" pitchFamily="18" charset="2"/>
                  </a:rPr>
                  <a:t>l</a:t>
                </a:r>
                <a:r>
                  <a:rPr lang="en-US" sz="1000">
                    <a:solidFill>
                      <a:schemeClr val="bg1"/>
                    </a:solidFill>
                    <a:latin typeface="Calibri" pitchFamily="-128" charset="0"/>
                  </a:rPr>
                  <a:t>/D</a:t>
                </a:r>
              </a:p>
            </p:txBody>
          </p:sp>
        </p:grpSp>
      </p:grpSp>
      <p:sp>
        <p:nvSpPr>
          <p:cNvPr id="34" name="TextBox 33"/>
          <p:cNvSpPr txBox="1"/>
          <p:nvPr/>
        </p:nvSpPr>
        <p:spPr>
          <a:xfrm>
            <a:off x="5867400" y="6183868"/>
            <a:ext cx="2606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FIRST Light for NIRCam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4572000" y="0"/>
            <a:ext cx="4572000" cy="3657600"/>
            <a:chOff x="4953000" y="1219200"/>
            <a:chExt cx="3913202" cy="3048000"/>
          </a:xfrm>
        </p:grpSpPr>
        <p:pic>
          <p:nvPicPr>
            <p:cNvPr id="6" name="Picture 11" descr="phase_curve_189_36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53000" y="1219200"/>
              <a:ext cx="3913202" cy="304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13"/>
            <p:cNvSpPr txBox="1">
              <a:spLocks noChangeArrowheads="1"/>
            </p:cNvSpPr>
            <p:nvPr/>
          </p:nvSpPr>
          <p:spPr bwMode="auto">
            <a:xfrm rot="-5400000">
              <a:off x="3801098" y="2444137"/>
              <a:ext cx="2673694" cy="36671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           Relative flux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0" y="780288"/>
            <a:ext cx="4419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High SNR/precision photometry &amp; spectra  from L2 orbit will revolutionize transit observations: 7.6xSNR(Spitzer), 2.7xSNR(HST)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Wide  spectral coverage (0.5-20 </a:t>
            </a:r>
            <a:r>
              <a:rPr lang="en-US" sz="2000" dirty="0" smtClean="0">
                <a:solidFill>
                  <a:schemeClr val="bg1"/>
                </a:solidFill>
                <a:latin typeface="Symbol" pitchFamily="18" charset="2"/>
              </a:rPr>
              <a:t>m</a:t>
            </a:r>
            <a:r>
              <a:rPr lang="en-US" sz="2000" dirty="0" smtClean="0">
                <a:solidFill>
                  <a:schemeClr val="bg1"/>
                </a:solidFill>
              </a:rPr>
              <a:t>m) and resolution (R~5-2,000)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NIRCam/NIRIS grisms &amp; </a:t>
            </a:r>
            <a:r>
              <a:rPr lang="en-US" sz="2000" dirty="0" err="1" smtClean="0">
                <a:solidFill>
                  <a:schemeClr val="bg1"/>
                </a:solidFill>
              </a:rPr>
              <a:t>NIRSpec</a:t>
            </a:r>
            <a:r>
              <a:rPr lang="en-US" sz="2000" dirty="0" smtClean="0">
                <a:solidFill>
                  <a:schemeClr val="bg1"/>
                </a:solidFill>
              </a:rPr>
              <a:t> will characterize atmospheres, e.g. metallicity &amp; </a:t>
            </a:r>
            <a:r>
              <a:rPr lang="en-US" sz="2000" dirty="0" err="1" smtClean="0">
                <a:solidFill>
                  <a:schemeClr val="bg1"/>
                </a:solidFill>
              </a:rPr>
              <a:t>photochemsitry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4" name="Picture 5" descr="transit.cartoon.tiff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81400"/>
            <a:ext cx="5421042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47244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JWST Transit Science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038600" y="381000"/>
            <a:ext cx="1676400" cy="388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048000" y="1447800"/>
            <a:ext cx="3886200" cy="403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181600" y="2362200"/>
            <a:ext cx="2667000" cy="2971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7118800" y="533400"/>
            <a:ext cx="15880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400" i="1" dirty="0"/>
              <a:t>Knutson et al. 2012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AA69C-DACC-4A0E-AF04-36985D831147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NIRCAM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4648200" y="3572256"/>
            <a:ext cx="4495800" cy="3285744"/>
            <a:chOff x="4648200" y="3572256"/>
            <a:chExt cx="4495800" cy="3285744"/>
          </a:xfrm>
        </p:grpSpPr>
        <p:pic>
          <p:nvPicPr>
            <p:cNvPr id="21" name="Picture 20" descr="nicram_grism_gj436b_photochem.jpg"/>
            <p:cNvPicPr/>
            <p:nvPr/>
          </p:nvPicPr>
          <p:blipFill>
            <a:blip r:embed="rId5" cstate="print"/>
            <a:srcRect b="50289"/>
            <a:stretch>
              <a:fillRect/>
            </a:stretch>
          </p:blipFill>
          <p:spPr>
            <a:xfrm>
              <a:off x="4648200" y="3572256"/>
              <a:ext cx="4495800" cy="3285744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7705345" y="3840480"/>
              <a:ext cx="1219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Uranus orbiting M3 star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38862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Transit Measurements Require Extreme Precision</a:t>
            </a:r>
            <a:endParaRPr lang="en-US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265414"/>
            <a:ext cx="5486400" cy="3592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0"/>
            <a:ext cx="5105400" cy="3268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486400" y="3429000"/>
            <a:ext cx="3657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Experiments show jitter rejection (0.25 pixel) to &lt;&lt;50 ppm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Monitoring reference stars in one NIRCam arm while taking data with grism or defocus lenses will allow </a:t>
            </a:r>
            <a:r>
              <a:rPr lang="en-US" sz="2400" dirty="0" err="1" smtClean="0">
                <a:solidFill>
                  <a:schemeClr val="bg1"/>
                </a:solidFill>
              </a:rPr>
              <a:t>decorrelation</a:t>
            </a:r>
            <a:r>
              <a:rPr lang="en-US" sz="2400" dirty="0" smtClean="0">
                <a:solidFill>
                  <a:schemeClr val="bg1"/>
                </a:solidFill>
              </a:rPr>
              <a:t> of jitter noise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7/6/2012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AA69C-DACC-4A0E-AF04-36985D831147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NIRCAM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8600" y="1371600"/>
            <a:ext cx="365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H2RG device similar to JWST detectors show noise performance &lt;50 ppm in presence of jitter and other disturbances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76800" y="457200"/>
            <a:ext cx="1961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Clanton et al 2012</a:t>
            </a:r>
            <a:endParaRPr lang="en-US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" y="3505200"/>
            <a:ext cx="893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Jitter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Motion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3000" y="57150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Intensity </a:t>
            </a:r>
          </a:p>
          <a:p>
            <a:r>
              <a:rPr lang="en-US" b="1" dirty="0" smtClean="0"/>
              <a:t>and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PCA  Model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560576" y="457200"/>
            <a:ext cx="1106424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Star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0" y="1600200"/>
            <a:ext cx="1219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Planet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4" name="Group 8"/>
          <p:cNvGrpSpPr/>
          <p:nvPr/>
        </p:nvGrpSpPr>
        <p:grpSpPr>
          <a:xfrm>
            <a:off x="7467600" y="1219200"/>
            <a:ext cx="1447800" cy="7848600"/>
            <a:chOff x="7467600" y="1219200"/>
            <a:chExt cx="1447800" cy="7848600"/>
          </a:xfrm>
        </p:grpSpPr>
        <p:sp>
          <p:nvSpPr>
            <p:cNvPr id="6" name="Arc 5"/>
            <p:cNvSpPr/>
            <p:nvPr/>
          </p:nvSpPr>
          <p:spPr>
            <a:xfrm>
              <a:off x="7467600" y="1219200"/>
              <a:ext cx="1447800" cy="5257800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" name="Arc 7"/>
            <p:cNvSpPr/>
            <p:nvPr/>
          </p:nvSpPr>
          <p:spPr>
            <a:xfrm>
              <a:off x="7467600" y="3810000"/>
              <a:ext cx="1447800" cy="5257800"/>
            </a:xfrm>
            <a:prstGeom prst="arc">
              <a:avLst/>
            </a:prstGeom>
            <a:ln w="38100"/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11"/>
          <p:cNvGrpSpPr/>
          <p:nvPr/>
        </p:nvGrpSpPr>
        <p:grpSpPr>
          <a:xfrm>
            <a:off x="5486400" y="3124200"/>
            <a:ext cx="533400" cy="2209800"/>
            <a:chOff x="5105400" y="2895600"/>
            <a:chExt cx="914400" cy="3352800"/>
          </a:xfrm>
        </p:grpSpPr>
        <p:sp>
          <p:nvSpPr>
            <p:cNvPr id="10" name="Arc 9"/>
            <p:cNvSpPr/>
            <p:nvPr/>
          </p:nvSpPr>
          <p:spPr>
            <a:xfrm>
              <a:off x="5105400" y="2895600"/>
              <a:ext cx="914400" cy="2286000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" name="Arc 10"/>
            <p:cNvSpPr/>
            <p:nvPr/>
          </p:nvSpPr>
          <p:spPr>
            <a:xfrm>
              <a:off x="5105400" y="3962400"/>
              <a:ext cx="914400" cy="2286000"/>
            </a:xfrm>
            <a:prstGeom prst="arc">
              <a:avLst/>
            </a:prstGeom>
            <a:ln w="38100"/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cxnSp>
        <p:nvCxnSpPr>
          <p:cNvPr id="14" name="Straight Connector 13"/>
          <p:cNvCxnSpPr/>
          <p:nvPr/>
        </p:nvCxnSpPr>
        <p:spPr>
          <a:xfrm flipH="1" flipV="1">
            <a:off x="6047232" y="3730752"/>
            <a:ext cx="2868168" cy="304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219200" y="4953000"/>
            <a:ext cx="1143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Detector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524000" y="1447800"/>
            <a:ext cx="1371600" cy="0"/>
          </a:xfrm>
          <a:prstGeom prst="line">
            <a:avLst/>
          </a:prstGeom>
          <a:ln w="412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876299" y="2095500"/>
            <a:ext cx="1143000" cy="0"/>
          </a:xfrm>
          <a:prstGeom prst="line">
            <a:avLst/>
          </a:prstGeom>
          <a:ln w="412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971800" y="129540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Mask 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24000" y="266700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Mask 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19400" y="609600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Lamp 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2400" y="1066800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Lamp 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38400" y="251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Beam Combiner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2" name="Group 30"/>
          <p:cNvGrpSpPr/>
          <p:nvPr/>
        </p:nvGrpSpPr>
        <p:grpSpPr>
          <a:xfrm>
            <a:off x="1676400" y="1600200"/>
            <a:ext cx="914400" cy="838200"/>
            <a:chOff x="1676400" y="1752600"/>
            <a:chExt cx="914400" cy="8382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676400" y="1752600"/>
              <a:ext cx="914400" cy="838200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1676400" y="1752600"/>
              <a:ext cx="914400" cy="838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1981200" y="1295400"/>
            <a:ext cx="381000" cy="914400"/>
          </a:xfrm>
          <a:prstGeom prst="rect">
            <a:avLst/>
          </a:prstGeom>
          <a:solidFill>
            <a:srgbClr val="FFC000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 rot="5400000">
            <a:off x="5105400" y="-1295400"/>
            <a:ext cx="381000" cy="6629400"/>
          </a:xfrm>
          <a:prstGeom prst="rect">
            <a:avLst/>
          </a:prstGeom>
          <a:solidFill>
            <a:srgbClr val="FFC000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 rot="5400000">
            <a:off x="4762500" y="-1714500"/>
            <a:ext cx="381000" cy="7467600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5" name="Trapezoid 34"/>
          <p:cNvSpPr/>
          <p:nvPr/>
        </p:nvSpPr>
        <p:spPr>
          <a:xfrm rot="14114628">
            <a:off x="7122414" y="1262512"/>
            <a:ext cx="418225" cy="3273949"/>
          </a:xfrm>
          <a:prstGeom prst="trapezoid">
            <a:avLst/>
          </a:pr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6" name="Trapezoid 35"/>
          <p:cNvSpPr/>
          <p:nvPr/>
        </p:nvSpPr>
        <p:spPr>
          <a:xfrm rot="18138206">
            <a:off x="7156168" y="3061699"/>
            <a:ext cx="493442" cy="3146319"/>
          </a:xfrm>
          <a:prstGeom prst="trapezoid">
            <a:avLst/>
          </a:pr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 rot="5400000">
            <a:off x="5410200" y="2209799"/>
            <a:ext cx="381000" cy="6477000"/>
          </a:xfrm>
          <a:prstGeom prst="rect">
            <a:avLst/>
          </a:pr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53200" y="3276600"/>
            <a:ext cx="1478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100 mm pupil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 rot="5400000">
            <a:off x="723900" y="2095500"/>
            <a:ext cx="1143000" cy="0"/>
          </a:xfrm>
          <a:prstGeom prst="line">
            <a:avLst/>
          </a:prstGeom>
          <a:ln w="412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39576" y="2514600"/>
            <a:ext cx="1356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ND Filter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  <a:sym typeface="Mathematica1"/>
              </a:rPr>
              <a:t></a:t>
            </a:r>
            <a:r>
              <a:rPr lang="en-US" sz="1600" dirty="0" smtClean="0">
                <a:solidFill>
                  <a:schemeClr val="bg1"/>
                </a:solidFill>
              </a:rPr>
              <a:t>10,100,1000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99987-990C-488D-A892-118A1964B030}" type="slidenum">
              <a:rPr lang="en-US" smtClean="0">
                <a:solidFill>
                  <a:schemeClr val="bg1"/>
                </a:solidFill>
              </a:rPr>
              <a:pPr/>
              <a:t>17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5" name="Footer Placeholder 4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2438400" y="42672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f/8 beam to detector. </a:t>
            </a:r>
          </a:p>
          <a:p>
            <a:pPr marL="119063" indent="-119063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12 um diffraction spot  vs.  18 um pixel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608832" y="152400"/>
            <a:ext cx="54129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>
                <a:solidFill>
                  <a:srgbClr val="FFFF00"/>
                </a:solidFill>
              </a:rPr>
              <a:t>Direct Simulation of Transit Observations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477000" y="3124200"/>
            <a:ext cx="0" cy="1447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2819400" y="1828800"/>
            <a:ext cx="0" cy="381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895600" y="1828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&gt;40mm square field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2667000" y="5257800"/>
            <a:ext cx="0" cy="381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New Spectral Line and Photometric Simulation Masks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Design Concept for JWST grism simulator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99987-990C-488D-A892-118A1964B03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028" name="AutoShape 4" descr="imap://charles%2Ea%2Ebeichman@mail.jpl.nasa.gov:143/fetch%3EUID%3E/INBOX%3E296877?part=1.2&amp;type=image/gif&amp;filename=lines_plot.gif"/>
          <p:cNvSpPr>
            <a:spLocks noChangeAspect="1" noChangeArrowheads="1"/>
          </p:cNvSpPr>
          <p:nvPr/>
        </p:nvSpPr>
        <p:spPr bwMode="auto">
          <a:xfrm>
            <a:off x="155575" y="-1682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9" name="AutoShape 5" descr="imap://charles%2Ea%2Ebeichman@mail.jpl.nasa.gov:143/fetch%3EUID%3E/INBOX%3E296877?part=1.3&amp;type=image/gif&amp;filename=lines_image.gif"/>
          <p:cNvSpPr>
            <a:spLocks noChangeAspect="1" noChangeArrowheads="1"/>
          </p:cNvSpPr>
          <p:nvPr/>
        </p:nvSpPr>
        <p:spPr bwMode="auto">
          <a:xfrm>
            <a:off x="155575" y="1204913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1" name="AutoShape 7" descr="imap://charles%2Ea%2Ebeichman@mail.jpl.nasa.gov:143/fetch%3EUID%3E/INBOX%3E296877?part=1.2&amp;type=image/gif&amp;filename=lines_plot.gif"/>
          <p:cNvSpPr>
            <a:spLocks noChangeAspect="1" noChangeArrowheads="1"/>
          </p:cNvSpPr>
          <p:nvPr/>
        </p:nvSpPr>
        <p:spPr bwMode="auto">
          <a:xfrm>
            <a:off x="155575" y="-1682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imap://charles%2Ea%2Ebeichman@mail.jpl.nasa.gov:143/fetch%3EUID%3E/INBOX%3E296877?part=1.3&amp;type=image/gif&amp;filename=lines_image.gif"/>
          <p:cNvSpPr>
            <a:spLocks noChangeAspect="1" noChangeArrowheads="1"/>
          </p:cNvSpPr>
          <p:nvPr/>
        </p:nvSpPr>
        <p:spPr bwMode="auto">
          <a:xfrm>
            <a:off x="155575" y="1204913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imap://charles%2Ea%2Ebeichman@mail.jpl.nasa.gov:143/fetch%3EUID%3E/INBOX%3E296877?part=1.2&amp;type=image/gif&amp;filename=lines_plot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5800" y="12954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Designed by John Krist and fabricated at JPL MDL (similar to JWST  coronagraphic masks)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2" name="Content Placeholder 7" descr="lines_image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81000" y="2392680"/>
            <a:ext cx="8229600" cy="319907"/>
          </a:xfrm>
        </p:spPr>
      </p:pic>
      <p:pic>
        <p:nvPicPr>
          <p:cNvPr id="13" name="Picture 12" descr="lines_plot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2798064"/>
            <a:ext cx="8686800" cy="2833244"/>
          </a:xfrm>
          <a:prstGeom prst="rect">
            <a:avLst/>
          </a:prstGeom>
        </p:spPr>
      </p:pic>
      <p:grpSp>
        <p:nvGrpSpPr>
          <p:cNvPr id="52" name="Group 51"/>
          <p:cNvGrpSpPr/>
          <p:nvPr/>
        </p:nvGrpSpPr>
        <p:grpSpPr>
          <a:xfrm>
            <a:off x="3486912" y="2682240"/>
            <a:ext cx="2670048" cy="1414272"/>
            <a:chOff x="3486912" y="2682240"/>
            <a:chExt cx="2670048" cy="1414272"/>
          </a:xfrm>
        </p:grpSpPr>
        <p:cxnSp>
          <p:nvCxnSpPr>
            <p:cNvPr id="35" name="Straight Arrow Connector 34"/>
            <p:cNvCxnSpPr/>
            <p:nvPr/>
          </p:nvCxnSpPr>
          <p:spPr>
            <a:xfrm>
              <a:off x="3486912" y="2718816"/>
              <a:ext cx="97536" cy="1243584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3767328" y="2731008"/>
              <a:ext cx="109728" cy="121920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4157472" y="2706624"/>
              <a:ext cx="134112" cy="1389888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4340352" y="2706624"/>
              <a:ext cx="155448" cy="137160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4669536" y="2724912"/>
              <a:ext cx="128016" cy="1335024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5230368" y="2682240"/>
              <a:ext cx="79248" cy="1414272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5705856" y="2731008"/>
              <a:ext cx="146304" cy="85344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6022848" y="2688336"/>
              <a:ext cx="134112" cy="920496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742950" y="4212336"/>
            <a:ext cx="8401050" cy="2493264"/>
            <a:chOff x="742950" y="4212336"/>
            <a:chExt cx="8401050" cy="2493264"/>
          </a:xfrm>
        </p:grpSpPr>
        <p:grpSp>
          <p:nvGrpSpPr>
            <p:cNvPr id="34" name="Group 33"/>
            <p:cNvGrpSpPr/>
            <p:nvPr/>
          </p:nvGrpSpPr>
          <p:grpSpPr>
            <a:xfrm>
              <a:off x="742950" y="4212336"/>
              <a:ext cx="8401050" cy="2493264"/>
              <a:chOff x="742950" y="4212336"/>
              <a:chExt cx="8401050" cy="2493264"/>
            </a:xfrm>
          </p:grpSpPr>
          <p:pic>
            <p:nvPicPr>
              <p:cNvPr id="15" name="Picture 14" descr="flat0mask1000spec.jpg"/>
              <p:cNvPicPr>
                <a:picLocks noChangeAspect="1"/>
              </p:cNvPicPr>
              <p:nvPr/>
            </p:nvPicPr>
            <p:blipFill>
              <a:blip r:embed="rId5" cstate="print"/>
              <a:srcRect t="22239" b="68209"/>
              <a:stretch>
                <a:fillRect/>
              </a:stretch>
            </p:blipFill>
            <p:spPr>
              <a:xfrm>
                <a:off x="742950" y="5955792"/>
                <a:ext cx="8401050" cy="749808"/>
              </a:xfrm>
              <a:prstGeom prst="rect">
                <a:avLst/>
              </a:prstGeom>
            </p:spPr>
          </p:pic>
          <p:cxnSp>
            <p:nvCxnSpPr>
              <p:cNvPr id="17" name="Straight Arrow Connector 16"/>
              <p:cNvCxnSpPr/>
              <p:nvPr/>
            </p:nvCxnSpPr>
            <p:spPr>
              <a:xfrm flipH="1">
                <a:off x="3352800" y="4279392"/>
                <a:ext cx="280416" cy="1792224"/>
              </a:xfrm>
              <a:prstGeom prst="straightConnector1">
                <a:avLst/>
              </a:prstGeom>
              <a:ln w="38100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 flipH="1">
                <a:off x="3864864" y="4212336"/>
                <a:ext cx="79248" cy="1859280"/>
              </a:xfrm>
              <a:prstGeom prst="straightConnector1">
                <a:avLst/>
              </a:prstGeom>
              <a:ln w="38100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>
                <a:off x="4279392" y="4584192"/>
                <a:ext cx="377952" cy="1499616"/>
              </a:xfrm>
              <a:prstGeom prst="straightConnector1">
                <a:avLst/>
              </a:prstGeom>
              <a:ln w="38100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>
                <a:off x="5398008" y="4639056"/>
                <a:ext cx="1380744" cy="1444752"/>
              </a:xfrm>
              <a:prstGeom prst="straightConnector1">
                <a:avLst/>
              </a:prstGeom>
              <a:ln w="38100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>
                <a:off x="5888736" y="4218432"/>
                <a:ext cx="1871472" cy="2005584"/>
              </a:xfrm>
              <a:prstGeom prst="straightConnector1">
                <a:avLst/>
              </a:prstGeom>
              <a:ln w="38100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>
                <a:off x="6254496" y="4242816"/>
                <a:ext cx="2072640" cy="1901952"/>
              </a:xfrm>
              <a:prstGeom prst="straightConnector1">
                <a:avLst/>
              </a:prstGeom>
              <a:ln w="38100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Straight Arrow Connector 29"/>
            <p:cNvCxnSpPr/>
            <p:nvPr/>
          </p:nvCxnSpPr>
          <p:spPr>
            <a:xfrm>
              <a:off x="4495800" y="4675632"/>
              <a:ext cx="588264" cy="149352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4876800" y="4681728"/>
              <a:ext cx="792480" cy="1499616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128" y="0"/>
            <a:ext cx="8881872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First Light With JWST </a:t>
            </a:r>
            <a:br>
              <a:rPr lang="en-US" dirty="0" smtClean="0"/>
            </a:br>
            <a:r>
              <a:rPr lang="en-US" dirty="0" smtClean="0"/>
              <a:t>Planet Spectrum Testbed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7/6/2012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NIRCAM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AA69C-DACC-4A0E-AF04-36985D831147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0" y="1453896"/>
            <a:ext cx="4581144" cy="47030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/>
              <a:t>Set Planet and Star brightness independently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Take 100s-1000s of exposures  to demonstrate photon noise limited measurements at &lt;&lt;50 ppm, e.g. S=10,000/P=10 and find ~10% features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Make controlled series of 1-10 </a:t>
            </a:r>
            <a:r>
              <a:rPr lang="en-US" sz="2400" dirty="0" smtClean="0">
                <a:latin typeface="Symbol" pitchFamily="18" charset="2"/>
              </a:rPr>
              <a:t>m</a:t>
            </a:r>
            <a:r>
              <a:rPr lang="en-US" sz="2400" dirty="0" smtClean="0"/>
              <a:t>m (~0.5 pixels) steps to quantify and mitigate pointing jitter 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Develop algorithms for JWST and  FINESSE Explorer</a:t>
            </a:r>
            <a:endParaRPr lang="en-US" sz="2400" dirty="0"/>
          </a:p>
        </p:txBody>
      </p:sp>
      <p:pic>
        <p:nvPicPr>
          <p:cNvPr id="15" name="Picture 14" descr="FLAT0MASK1000spectrum.jpg"/>
          <p:cNvPicPr>
            <a:picLocks noChangeAspect="1"/>
          </p:cNvPicPr>
          <p:nvPr/>
        </p:nvPicPr>
        <p:blipFill>
          <a:blip r:embed="rId3" cstate="print"/>
          <a:srcRect b="60356"/>
          <a:stretch>
            <a:fillRect/>
          </a:stretch>
        </p:blipFill>
        <p:spPr>
          <a:xfrm>
            <a:off x="4495800" y="1804416"/>
            <a:ext cx="4462273" cy="24857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609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Science Goals  Require 1-5 </a:t>
            </a:r>
            <a:r>
              <a:rPr lang="en-US" sz="3600" dirty="0" smtClean="0">
                <a:latin typeface="Symbol" pitchFamily="18" charset="2"/>
              </a:rPr>
              <a:t>m</a:t>
            </a:r>
            <a:r>
              <a:rPr lang="en-US" sz="3600" dirty="0" smtClean="0"/>
              <a:t>m Performance</a:t>
            </a:r>
            <a:endParaRPr lang="en-US" sz="3600" dirty="0" smtClean="0">
              <a:solidFill>
                <a:srgbClr val="FFFF00"/>
              </a:solidFill>
            </a:endParaRP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0" y="914400"/>
            <a:ext cx="5565776" cy="2819400"/>
          </a:xfrm>
          <a:noFill/>
        </p:spPr>
        <p:txBody>
          <a:bodyPr>
            <a:noAutofit/>
          </a:bodyPr>
          <a:lstStyle/>
          <a:p>
            <a:pPr marL="344488" lvl="1" indent="-344488" eaLnBrk="1" hangingPunct="1"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tabLst>
                <a:tab pos="285750" algn="l"/>
              </a:tabLst>
            </a:pPr>
            <a:r>
              <a:rPr lang="en-US" sz="2400" b="1" u="sng" dirty="0" smtClean="0"/>
              <a:t>First Light and Reionization: </a:t>
            </a:r>
            <a:r>
              <a:rPr lang="en-US" sz="2000" b="1" dirty="0" smtClean="0">
                <a:solidFill>
                  <a:schemeClr val="bg1"/>
                </a:solidFill>
              </a:rPr>
              <a:t>	Conduct deep surveys to find and categorize objects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</a:p>
          <a:p>
            <a:pPr marL="344488" lvl="1" indent="-344488" eaLnBrk="1" hangingPunct="1"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tabLst>
                <a:tab pos="285750" algn="l"/>
              </a:tabLst>
            </a:pPr>
            <a:r>
              <a:rPr lang="en-US" sz="1800" dirty="0" smtClean="0">
                <a:solidFill>
                  <a:srgbClr val="FFFF00"/>
                </a:solidFill>
              </a:rPr>
              <a:t>		</a:t>
            </a:r>
            <a:r>
              <a:rPr lang="en-US" sz="2000" dirty="0" smtClean="0">
                <a:solidFill>
                  <a:srgbClr val="FFFF00"/>
                </a:solidFill>
              </a:rPr>
              <a:t>Broadband, high sensitivity, large FOV, diffraction-limited PSF, multiple broadband filters</a:t>
            </a:r>
            <a:endParaRPr lang="en-US" sz="1800" dirty="0" smtClean="0">
              <a:solidFill>
                <a:srgbClr val="FFFF00"/>
              </a:solidFill>
            </a:endParaRPr>
          </a:p>
          <a:p>
            <a:pPr marL="344488" lvl="1" indent="-344488" eaLnBrk="1" hangingPunct="1"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tabLst>
                <a:tab pos="285750" algn="l"/>
              </a:tabLst>
            </a:pPr>
            <a:r>
              <a:rPr lang="en-US" sz="2400" u="sng" dirty="0" smtClean="0">
                <a:solidFill>
                  <a:srgbClr val="C1396A"/>
                </a:solidFill>
              </a:rPr>
              <a:t> </a:t>
            </a:r>
            <a:r>
              <a:rPr lang="en-US" sz="2400" b="1" u="sng" dirty="0" smtClean="0"/>
              <a:t>The Assembly of Galaxies: </a:t>
            </a:r>
            <a:r>
              <a:rPr lang="en-US" sz="2000" dirty="0" smtClean="0"/>
              <a:t>  </a:t>
            </a:r>
            <a:r>
              <a:rPr lang="en-US" sz="2000" b="1" dirty="0" smtClean="0">
                <a:solidFill>
                  <a:schemeClr val="bg1"/>
                </a:solidFill>
              </a:rPr>
              <a:t>Measure  shapes and colors of galaxies, identify  young clusters</a:t>
            </a:r>
          </a:p>
          <a:p>
            <a:pPr marL="344488" lvl="1" indent="-344488" eaLnBrk="1" hangingPunct="1"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tabLst>
                <a:tab pos="285750" algn="l"/>
              </a:tabLst>
            </a:pPr>
            <a:r>
              <a:rPr lang="en-US" sz="2000" dirty="0" smtClean="0">
                <a:solidFill>
                  <a:srgbClr val="FFFF00"/>
                </a:solidFill>
              </a:rPr>
              <a:t>      Broadband, high sensitivity, large FOV, diffraction-limited PSF </a:t>
            </a:r>
          </a:p>
        </p:txBody>
      </p:sp>
      <p:grpSp>
        <p:nvGrpSpPr>
          <p:cNvPr id="17" name="Group 20"/>
          <p:cNvGrpSpPr>
            <a:grpSpLocks noChangeAspect="1"/>
          </p:cNvGrpSpPr>
          <p:nvPr/>
        </p:nvGrpSpPr>
        <p:grpSpPr bwMode="auto">
          <a:xfrm>
            <a:off x="0" y="914400"/>
            <a:ext cx="3659188" cy="1843087"/>
            <a:chOff x="0" y="763"/>
            <a:chExt cx="2305" cy="1161"/>
          </a:xfrm>
        </p:grpSpPr>
        <p:sp>
          <p:nvSpPr>
            <p:cNvPr id="18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763"/>
              <a:ext cx="2305" cy="1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Rectangle 21"/>
            <p:cNvSpPr>
              <a:spLocks noChangeArrowheads="1"/>
            </p:cNvSpPr>
            <p:nvPr/>
          </p:nvSpPr>
          <p:spPr bwMode="auto">
            <a:xfrm>
              <a:off x="24" y="778"/>
              <a:ext cx="2238" cy="1009"/>
            </a:xfrm>
            <a:prstGeom prst="rect">
              <a:avLst/>
            </a:prstGeom>
            <a:solidFill>
              <a:srgbClr val="F3E7C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0" name="Picture 2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57" y="799"/>
              <a:ext cx="1008" cy="9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Rectangle 23"/>
            <p:cNvSpPr>
              <a:spLocks noChangeArrowheads="1"/>
            </p:cNvSpPr>
            <p:nvPr/>
          </p:nvSpPr>
          <p:spPr bwMode="auto">
            <a:xfrm>
              <a:off x="0" y="1697"/>
              <a:ext cx="438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Rectangle 24"/>
            <p:cNvSpPr>
              <a:spLocks noChangeArrowheads="1"/>
            </p:cNvSpPr>
            <p:nvPr/>
          </p:nvSpPr>
          <p:spPr bwMode="auto">
            <a:xfrm>
              <a:off x="29" y="1694"/>
              <a:ext cx="451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NIRCAM_X000</a:t>
              </a:r>
              <a:endParaRPr lang="en-US"/>
            </a:p>
          </p:txBody>
        </p:sp>
        <p:sp>
          <p:nvSpPr>
            <p:cNvPr id="23" name="Freeform 25"/>
            <p:cNvSpPr>
              <a:spLocks/>
            </p:cNvSpPr>
            <p:nvPr/>
          </p:nvSpPr>
          <p:spPr bwMode="auto">
            <a:xfrm>
              <a:off x="119" y="1221"/>
              <a:ext cx="119" cy="107"/>
            </a:xfrm>
            <a:custGeom>
              <a:avLst/>
              <a:gdLst/>
              <a:ahLst/>
              <a:cxnLst>
                <a:cxn ang="0">
                  <a:pos x="64" y="22"/>
                </a:cxn>
                <a:cxn ang="0">
                  <a:pos x="54" y="9"/>
                </a:cxn>
                <a:cxn ang="0">
                  <a:pos x="47" y="32"/>
                </a:cxn>
                <a:cxn ang="0">
                  <a:pos x="25" y="18"/>
                </a:cxn>
                <a:cxn ang="0">
                  <a:pos x="30" y="38"/>
                </a:cxn>
                <a:cxn ang="0">
                  <a:pos x="6" y="41"/>
                </a:cxn>
                <a:cxn ang="0">
                  <a:pos x="21" y="58"/>
                </a:cxn>
                <a:cxn ang="0">
                  <a:pos x="0" y="64"/>
                </a:cxn>
                <a:cxn ang="0">
                  <a:pos x="19" y="77"/>
                </a:cxn>
                <a:cxn ang="0">
                  <a:pos x="8" y="88"/>
                </a:cxn>
                <a:cxn ang="0">
                  <a:pos x="26" y="91"/>
                </a:cxn>
                <a:cxn ang="0">
                  <a:pos x="28" y="107"/>
                </a:cxn>
                <a:cxn ang="0">
                  <a:pos x="41" y="89"/>
                </a:cxn>
                <a:cxn ang="0">
                  <a:pos x="49" y="98"/>
                </a:cxn>
                <a:cxn ang="0">
                  <a:pos x="55" y="87"/>
                </a:cxn>
                <a:cxn ang="0">
                  <a:pos x="65" y="93"/>
                </a:cxn>
                <a:cxn ang="0">
                  <a:pos x="67" y="79"/>
                </a:cxn>
                <a:cxn ang="0">
                  <a:pos x="82" y="87"/>
                </a:cxn>
                <a:cxn ang="0">
                  <a:pos x="81" y="72"/>
                </a:cxn>
                <a:cxn ang="0">
                  <a:pos x="105" y="78"/>
                </a:cxn>
                <a:cxn ang="0">
                  <a:pos x="91" y="61"/>
                </a:cxn>
                <a:cxn ang="0">
                  <a:pos x="101" y="56"/>
                </a:cxn>
                <a:cxn ang="0">
                  <a:pos x="93" y="47"/>
                </a:cxn>
                <a:cxn ang="0">
                  <a:pos x="119" y="33"/>
                </a:cxn>
                <a:cxn ang="0">
                  <a:pos x="91" y="32"/>
                </a:cxn>
                <a:cxn ang="0">
                  <a:pos x="100" y="16"/>
                </a:cxn>
                <a:cxn ang="0">
                  <a:pos x="81" y="28"/>
                </a:cxn>
                <a:cxn ang="0">
                  <a:pos x="82" y="0"/>
                </a:cxn>
                <a:cxn ang="0">
                  <a:pos x="64" y="22"/>
                </a:cxn>
              </a:cxnLst>
              <a:rect l="0" t="0" r="r" b="b"/>
              <a:pathLst>
                <a:path w="119" h="107">
                  <a:moveTo>
                    <a:pt x="64" y="22"/>
                  </a:moveTo>
                  <a:lnTo>
                    <a:pt x="54" y="9"/>
                  </a:lnTo>
                  <a:lnTo>
                    <a:pt x="47" y="32"/>
                  </a:lnTo>
                  <a:lnTo>
                    <a:pt x="25" y="18"/>
                  </a:lnTo>
                  <a:lnTo>
                    <a:pt x="30" y="38"/>
                  </a:lnTo>
                  <a:lnTo>
                    <a:pt x="6" y="41"/>
                  </a:lnTo>
                  <a:lnTo>
                    <a:pt x="21" y="58"/>
                  </a:lnTo>
                  <a:lnTo>
                    <a:pt x="0" y="64"/>
                  </a:lnTo>
                  <a:lnTo>
                    <a:pt x="19" y="77"/>
                  </a:lnTo>
                  <a:lnTo>
                    <a:pt x="8" y="88"/>
                  </a:lnTo>
                  <a:lnTo>
                    <a:pt x="26" y="91"/>
                  </a:lnTo>
                  <a:lnTo>
                    <a:pt x="28" y="107"/>
                  </a:lnTo>
                  <a:lnTo>
                    <a:pt x="41" y="89"/>
                  </a:lnTo>
                  <a:lnTo>
                    <a:pt x="49" y="98"/>
                  </a:lnTo>
                  <a:lnTo>
                    <a:pt x="55" y="87"/>
                  </a:lnTo>
                  <a:lnTo>
                    <a:pt x="65" y="93"/>
                  </a:lnTo>
                  <a:lnTo>
                    <a:pt x="67" y="79"/>
                  </a:lnTo>
                  <a:lnTo>
                    <a:pt x="82" y="87"/>
                  </a:lnTo>
                  <a:lnTo>
                    <a:pt x="81" y="72"/>
                  </a:lnTo>
                  <a:lnTo>
                    <a:pt x="105" y="78"/>
                  </a:lnTo>
                  <a:lnTo>
                    <a:pt x="91" y="61"/>
                  </a:lnTo>
                  <a:lnTo>
                    <a:pt x="101" y="56"/>
                  </a:lnTo>
                  <a:lnTo>
                    <a:pt x="93" y="47"/>
                  </a:lnTo>
                  <a:lnTo>
                    <a:pt x="119" y="33"/>
                  </a:lnTo>
                  <a:lnTo>
                    <a:pt x="91" y="32"/>
                  </a:lnTo>
                  <a:lnTo>
                    <a:pt x="100" y="16"/>
                  </a:lnTo>
                  <a:lnTo>
                    <a:pt x="81" y="28"/>
                  </a:lnTo>
                  <a:lnTo>
                    <a:pt x="82" y="0"/>
                  </a:lnTo>
                  <a:lnTo>
                    <a:pt x="64" y="22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6"/>
            <p:cNvSpPr>
              <a:spLocks/>
            </p:cNvSpPr>
            <p:nvPr/>
          </p:nvSpPr>
          <p:spPr bwMode="auto">
            <a:xfrm>
              <a:off x="395" y="1024"/>
              <a:ext cx="58" cy="519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0" y="9"/>
                </a:cxn>
                <a:cxn ang="0">
                  <a:pos x="0" y="510"/>
                </a:cxn>
                <a:cxn ang="0">
                  <a:pos x="58" y="519"/>
                </a:cxn>
                <a:cxn ang="0">
                  <a:pos x="58" y="0"/>
                </a:cxn>
              </a:cxnLst>
              <a:rect l="0" t="0" r="r" b="b"/>
              <a:pathLst>
                <a:path w="58" h="519">
                  <a:moveTo>
                    <a:pt x="58" y="0"/>
                  </a:moveTo>
                  <a:lnTo>
                    <a:pt x="0" y="9"/>
                  </a:lnTo>
                  <a:lnTo>
                    <a:pt x="0" y="510"/>
                  </a:lnTo>
                  <a:lnTo>
                    <a:pt x="58" y="519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7"/>
            <p:cNvSpPr>
              <a:spLocks/>
            </p:cNvSpPr>
            <p:nvPr/>
          </p:nvSpPr>
          <p:spPr bwMode="auto">
            <a:xfrm>
              <a:off x="169" y="1163"/>
              <a:ext cx="223" cy="229"/>
            </a:xfrm>
            <a:custGeom>
              <a:avLst/>
              <a:gdLst/>
              <a:ahLst/>
              <a:cxnLst>
                <a:cxn ang="0">
                  <a:pos x="0" y="114"/>
                </a:cxn>
                <a:cxn ang="0">
                  <a:pos x="223" y="229"/>
                </a:cxn>
                <a:cxn ang="0">
                  <a:pos x="223" y="0"/>
                </a:cxn>
                <a:cxn ang="0">
                  <a:pos x="0" y="114"/>
                </a:cxn>
              </a:cxnLst>
              <a:rect l="0" t="0" r="r" b="b"/>
              <a:pathLst>
                <a:path w="223" h="229">
                  <a:moveTo>
                    <a:pt x="0" y="114"/>
                  </a:moveTo>
                  <a:lnTo>
                    <a:pt x="223" y="229"/>
                  </a:lnTo>
                  <a:lnTo>
                    <a:pt x="223" y="0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8"/>
            <p:cNvSpPr>
              <a:spLocks/>
            </p:cNvSpPr>
            <p:nvPr/>
          </p:nvSpPr>
          <p:spPr bwMode="auto">
            <a:xfrm>
              <a:off x="451" y="1016"/>
              <a:ext cx="58" cy="527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0" y="9"/>
                </a:cxn>
                <a:cxn ang="0">
                  <a:pos x="0" y="518"/>
                </a:cxn>
                <a:cxn ang="0">
                  <a:pos x="58" y="527"/>
                </a:cxn>
                <a:cxn ang="0">
                  <a:pos x="58" y="0"/>
                </a:cxn>
              </a:cxnLst>
              <a:rect l="0" t="0" r="r" b="b"/>
              <a:pathLst>
                <a:path w="58" h="527">
                  <a:moveTo>
                    <a:pt x="58" y="0"/>
                  </a:moveTo>
                  <a:lnTo>
                    <a:pt x="0" y="9"/>
                  </a:lnTo>
                  <a:lnTo>
                    <a:pt x="0" y="518"/>
                  </a:lnTo>
                  <a:lnTo>
                    <a:pt x="58" y="527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503" y="1013"/>
              <a:ext cx="58" cy="538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0" y="8"/>
                </a:cxn>
                <a:cxn ang="0">
                  <a:pos x="0" y="529"/>
                </a:cxn>
                <a:cxn ang="0">
                  <a:pos x="58" y="538"/>
                </a:cxn>
                <a:cxn ang="0">
                  <a:pos x="58" y="0"/>
                </a:cxn>
              </a:cxnLst>
              <a:rect l="0" t="0" r="r" b="b"/>
              <a:pathLst>
                <a:path w="58" h="538">
                  <a:moveTo>
                    <a:pt x="58" y="0"/>
                  </a:moveTo>
                  <a:lnTo>
                    <a:pt x="0" y="8"/>
                  </a:lnTo>
                  <a:lnTo>
                    <a:pt x="0" y="529"/>
                  </a:lnTo>
                  <a:lnTo>
                    <a:pt x="58" y="538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CC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548" y="1005"/>
              <a:ext cx="58" cy="550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0" y="9"/>
                </a:cxn>
                <a:cxn ang="0">
                  <a:pos x="0" y="541"/>
                </a:cxn>
                <a:cxn ang="0">
                  <a:pos x="58" y="550"/>
                </a:cxn>
                <a:cxn ang="0">
                  <a:pos x="58" y="0"/>
                </a:cxn>
              </a:cxnLst>
              <a:rect l="0" t="0" r="r" b="b"/>
              <a:pathLst>
                <a:path w="58" h="550">
                  <a:moveTo>
                    <a:pt x="58" y="0"/>
                  </a:moveTo>
                  <a:lnTo>
                    <a:pt x="0" y="9"/>
                  </a:lnTo>
                  <a:lnTo>
                    <a:pt x="0" y="541"/>
                  </a:lnTo>
                  <a:lnTo>
                    <a:pt x="58" y="55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224" y="1104"/>
              <a:ext cx="122" cy="161"/>
            </a:xfrm>
            <a:custGeom>
              <a:avLst/>
              <a:gdLst/>
              <a:ahLst/>
              <a:cxnLst>
                <a:cxn ang="0">
                  <a:pos x="0" y="161"/>
                </a:cxn>
                <a:cxn ang="0">
                  <a:pos x="122" y="99"/>
                </a:cxn>
                <a:cxn ang="0">
                  <a:pos x="77" y="0"/>
                </a:cxn>
                <a:cxn ang="0">
                  <a:pos x="0" y="161"/>
                </a:cxn>
              </a:cxnLst>
              <a:rect l="0" t="0" r="r" b="b"/>
              <a:pathLst>
                <a:path w="122" h="161">
                  <a:moveTo>
                    <a:pt x="0" y="161"/>
                  </a:moveTo>
                  <a:lnTo>
                    <a:pt x="122" y="99"/>
                  </a:lnTo>
                  <a:lnTo>
                    <a:pt x="77" y="0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250" y="1100"/>
              <a:ext cx="103" cy="176"/>
            </a:xfrm>
            <a:custGeom>
              <a:avLst/>
              <a:gdLst/>
              <a:ahLst/>
              <a:cxnLst>
                <a:cxn ang="0">
                  <a:pos x="0" y="176"/>
                </a:cxn>
                <a:cxn ang="0">
                  <a:pos x="103" y="83"/>
                </a:cxn>
                <a:cxn ang="0">
                  <a:pos x="32" y="0"/>
                </a:cxn>
                <a:cxn ang="0">
                  <a:pos x="0" y="176"/>
                </a:cxn>
              </a:cxnLst>
              <a:rect l="0" t="0" r="r" b="b"/>
              <a:pathLst>
                <a:path w="103" h="176">
                  <a:moveTo>
                    <a:pt x="0" y="176"/>
                  </a:moveTo>
                  <a:lnTo>
                    <a:pt x="103" y="83"/>
                  </a:lnTo>
                  <a:lnTo>
                    <a:pt x="32" y="0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212" y="1280"/>
              <a:ext cx="107" cy="145"/>
            </a:xfrm>
            <a:custGeom>
              <a:avLst/>
              <a:gdLst/>
              <a:ahLst/>
              <a:cxnLst>
                <a:cxn ang="0">
                  <a:pos x="100" y="145"/>
                </a:cxn>
                <a:cxn ang="0">
                  <a:pos x="107" y="5"/>
                </a:cxn>
                <a:cxn ang="0">
                  <a:pos x="0" y="0"/>
                </a:cxn>
                <a:cxn ang="0">
                  <a:pos x="100" y="145"/>
                </a:cxn>
              </a:cxnLst>
              <a:rect l="0" t="0" r="r" b="b"/>
              <a:pathLst>
                <a:path w="107" h="145">
                  <a:moveTo>
                    <a:pt x="100" y="145"/>
                  </a:moveTo>
                  <a:lnTo>
                    <a:pt x="107" y="5"/>
                  </a:lnTo>
                  <a:lnTo>
                    <a:pt x="0" y="0"/>
                  </a:lnTo>
                  <a:lnTo>
                    <a:pt x="100" y="1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282" y="1039"/>
              <a:ext cx="60" cy="481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0" y="27"/>
                </a:cxn>
                <a:cxn ang="0">
                  <a:pos x="0" y="455"/>
                </a:cxn>
                <a:cxn ang="0">
                  <a:pos x="60" y="481"/>
                </a:cxn>
                <a:cxn ang="0">
                  <a:pos x="60" y="0"/>
                </a:cxn>
              </a:cxnLst>
              <a:rect l="0" t="0" r="r" b="b"/>
              <a:pathLst>
                <a:path w="60" h="481">
                  <a:moveTo>
                    <a:pt x="60" y="0"/>
                  </a:moveTo>
                  <a:lnTo>
                    <a:pt x="0" y="27"/>
                  </a:lnTo>
                  <a:lnTo>
                    <a:pt x="0" y="455"/>
                  </a:lnTo>
                  <a:lnTo>
                    <a:pt x="60" y="48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3" name="Group 37"/>
            <p:cNvGrpSpPr>
              <a:grpSpLocks/>
            </p:cNvGrpSpPr>
            <p:nvPr/>
          </p:nvGrpSpPr>
          <p:grpSpPr bwMode="auto">
            <a:xfrm>
              <a:off x="194" y="1038"/>
              <a:ext cx="164" cy="494"/>
              <a:chOff x="194" y="1038"/>
              <a:chExt cx="164" cy="494"/>
            </a:xfrm>
          </p:grpSpPr>
          <p:sp>
            <p:nvSpPr>
              <p:cNvPr id="109" name="Freeform 35"/>
              <p:cNvSpPr>
                <a:spLocks/>
              </p:cNvSpPr>
              <p:nvPr/>
            </p:nvSpPr>
            <p:spPr bwMode="auto">
              <a:xfrm>
                <a:off x="194" y="1038"/>
                <a:ext cx="149" cy="229"/>
              </a:xfrm>
              <a:custGeom>
                <a:avLst/>
                <a:gdLst/>
                <a:ahLst/>
                <a:cxnLst>
                  <a:cxn ang="0">
                    <a:pos x="0" y="229"/>
                  </a:cxn>
                  <a:cxn ang="0">
                    <a:pos x="16" y="219"/>
                  </a:cxn>
                  <a:cxn ang="0">
                    <a:pos x="32" y="206"/>
                  </a:cxn>
                  <a:cxn ang="0">
                    <a:pos x="47" y="190"/>
                  </a:cxn>
                  <a:cxn ang="0">
                    <a:pos x="53" y="179"/>
                  </a:cxn>
                  <a:cxn ang="0">
                    <a:pos x="59" y="168"/>
                  </a:cxn>
                  <a:cxn ang="0">
                    <a:pos x="64" y="154"/>
                  </a:cxn>
                  <a:cxn ang="0">
                    <a:pos x="68" y="139"/>
                  </a:cxn>
                  <a:cxn ang="0">
                    <a:pos x="72" y="121"/>
                  </a:cxn>
                  <a:cxn ang="0">
                    <a:pos x="74" y="102"/>
                  </a:cxn>
                  <a:cxn ang="0">
                    <a:pos x="77" y="83"/>
                  </a:cxn>
                  <a:cxn ang="0">
                    <a:pos x="80" y="66"/>
                  </a:cxn>
                  <a:cxn ang="0">
                    <a:pos x="84" y="51"/>
                  </a:cxn>
                  <a:cxn ang="0">
                    <a:pos x="89" y="38"/>
                  </a:cxn>
                  <a:cxn ang="0">
                    <a:pos x="95" y="29"/>
                  </a:cxn>
                  <a:cxn ang="0">
                    <a:pos x="103" y="22"/>
                  </a:cxn>
                  <a:cxn ang="0">
                    <a:pos x="112" y="15"/>
                  </a:cxn>
                  <a:cxn ang="0">
                    <a:pos x="120" y="11"/>
                  </a:cxn>
                  <a:cxn ang="0">
                    <a:pos x="136" y="5"/>
                  </a:cxn>
                  <a:cxn ang="0">
                    <a:pos x="144" y="3"/>
                  </a:cxn>
                  <a:cxn ang="0">
                    <a:pos x="149" y="0"/>
                  </a:cxn>
                </a:cxnLst>
                <a:rect l="0" t="0" r="r" b="b"/>
                <a:pathLst>
                  <a:path w="149" h="229">
                    <a:moveTo>
                      <a:pt x="0" y="229"/>
                    </a:moveTo>
                    <a:lnTo>
                      <a:pt x="16" y="219"/>
                    </a:lnTo>
                    <a:lnTo>
                      <a:pt x="32" y="206"/>
                    </a:lnTo>
                    <a:lnTo>
                      <a:pt x="47" y="190"/>
                    </a:lnTo>
                    <a:lnTo>
                      <a:pt x="53" y="179"/>
                    </a:lnTo>
                    <a:lnTo>
                      <a:pt x="59" y="168"/>
                    </a:lnTo>
                    <a:lnTo>
                      <a:pt x="64" y="154"/>
                    </a:lnTo>
                    <a:lnTo>
                      <a:pt x="68" y="139"/>
                    </a:lnTo>
                    <a:lnTo>
                      <a:pt x="72" y="121"/>
                    </a:lnTo>
                    <a:lnTo>
                      <a:pt x="74" y="102"/>
                    </a:lnTo>
                    <a:lnTo>
                      <a:pt x="77" y="83"/>
                    </a:lnTo>
                    <a:lnTo>
                      <a:pt x="80" y="66"/>
                    </a:lnTo>
                    <a:lnTo>
                      <a:pt x="84" y="51"/>
                    </a:lnTo>
                    <a:lnTo>
                      <a:pt x="89" y="38"/>
                    </a:lnTo>
                    <a:lnTo>
                      <a:pt x="95" y="29"/>
                    </a:lnTo>
                    <a:lnTo>
                      <a:pt x="103" y="22"/>
                    </a:lnTo>
                    <a:lnTo>
                      <a:pt x="112" y="15"/>
                    </a:lnTo>
                    <a:lnTo>
                      <a:pt x="120" y="11"/>
                    </a:lnTo>
                    <a:lnTo>
                      <a:pt x="136" y="5"/>
                    </a:lnTo>
                    <a:lnTo>
                      <a:pt x="144" y="3"/>
                    </a:lnTo>
                    <a:lnTo>
                      <a:pt x="149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Freeform 36"/>
              <p:cNvSpPr>
                <a:spLocks/>
              </p:cNvSpPr>
              <p:nvPr/>
            </p:nvSpPr>
            <p:spPr bwMode="auto">
              <a:xfrm>
                <a:off x="209" y="1303"/>
                <a:ext cx="149" cy="2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" y="10"/>
                  </a:cxn>
                  <a:cxn ang="0">
                    <a:pos x="32" y="23"/>
                  </a:cxn>
                  <a:cxn ang="0">
                    <a:pos x="47" y="39"/>
                  </a:cxn>
                  <a:cxn ang="0">
                    <a:pos x="53" y="49"/>
                  </a:cxn>
                  <a:cxn ang="0">
                    <a:pos x="59" y="61"/>
                  </a:cxn>
                  <a:cxn ang="0">
                    <a:pos x="64" y="75"/>
                  </a:cxn>
                  <a:cxn ang="0">
                    <a:pos x="68" y="90"/>
                  </a:cxn>
                  <a:cxn ang="0">
                    <a:pos x="72" y="108"/>
                  </a:cxn>
                  <a:cxn ang="0">
                    <a:pos x="74" y="127"/>
                  </a:cxn>
                  <a:cxn ang="0">
                    <a:pos x="77" y="146"/>
                  </a:cxn>
                  <a:cxn ang="0">
                    <a:pos x="80" y="163"/>
                  </a:cxn>
                  <a:cxn ang="0">
                    <a:pos x="84" y="178"/>
                  </a:cxn>
                  <a:cxn ang="0">
                    <a:pos x="89" y="191"/>
                  </a:cxn>
                  <a:cxn ang="0">
                    <a:pos x="95" y="200"/>
                  </a:cxn>
                  <a:cxn ang="0">
                    <a:pos x="103" y="207"/>
                  </a:cxn>
                  <a:cxn ang="0">
                    <a:pos x="111" y="214"/>
                  </a:cxn>
                  <a:cxn ang="0">
                    <a:pos x="120" y="217"/>
                  </a:cxn>
                  <a:cxn ang="0">
                    <a:pos x="136" y="224"/>
                  </a:cxn>
                  <a:cxn ang="0">
                    <a:pos x="144" y="226"/>
                  </a:cxn>
                  <a:cxn ang="0">
                    <a:pos x="149" y="229"/>
                  </a:cxn>
                </a:cxnLst>
                <a:rect l="0" t="0" r="r" b="b"/>
                <a:pathLst>
                  <a:path w="149" h="229">
                    <a:moveTo>
                      <a:pt x="0" y="0"/>
                    </a:moveTo>
                    <a:lnTo>
                      <a:pt x="16" y="10"/>
                    </a:lnTo>
                    <a:lnTo>
                      <a:pt x="32" y="23"/>
                    </a:lnTo>
                    <a:lnTo>
                      <a:pt x="47" y="39"/>
                    </a:lnTo>
                    <a:lnTo>
                      <a:pt x="53" y="49"/>
                    </a:lnTo>
                    <a:lnTo>
                      <a:pt x="59" y="61"/>
                    </a:lnTo>
                    <a:lnTo>
                      <a:pt x="64" y="75"/>
                    </a:lnTo>
                    <a:lnTo>
                      <a:pt x="68" y="90"/>
                    </a:lnTo>
                    <a:lnTo>
                      <a:pt x="72" y="108"/>
                    </a:lnTo>
                    <a:lnTo>
                      <a:pt x="74" y="127"/>
                    </a:lnTo>
                    <a:lnTo>
                      <a:pt x="77" y="146"/>
                    </a:lnTo>
                    <a:lnTo>
                      <a:pt x="80" y="163"/>
                    </a:lnTo>
                    <a:lnTo>
                      <a:pt x="84" y="178"/>
                    </a:lnTo>
                    <a:lnTo>
                      <a:pt x="89" y="191"/>
                    </a:lnTo>
                    <a:lnTo>
                      <a:pt x="95" y="200"/>
                    </a:lnTo>
                    <a:lnTo>
                      <a:pt x="103" y="207"/>
                    </a:lnTo>
                    <a:lnTo>
                      <a:pt x="111" y="214"/>
                    </a:lnTo>
                    <a:lnTo>
                      <a:pt x="120" y="217"/>
                    </a:lnTo>
                    <a:lnTo>
                      <a:pt x="136" y="224"/>
                    </a:lnTo>
                    <a:lnTo>
                      <a:pt x="144" y="226"/>
                    </a:lnTo>
                    <a:lnTo>
                      <a:pt x="149" y="229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" name="Freeform 38"/>
            <p:cNvSpPr>
              <a:spLocks/>
            </p:cNvSpPr>
            <p:nvPr/>
          </p:nvSpPr>
          <p:spPr bwMode="auto">
            <a:xfrm>
              <a:off x="1017" y="930"/>
              <a:ext cx="175" cy="705"/>
            </a:xfrm>
            <a:custGeom>
              <a:avLst/>
              <a:gdLst/>
              <a:ahLst/>
              <a:cxnLst>
                <a:cxn ang="0">
                  <a:pos x="175" y="0"/>
                </a:cxn>
                <a:cxn ang="0">
                  <a:pos x="0" y="24"/>
                </a:cxn>
                <a:cxn ang="0">
                  <a:pos x="0" y="681"/>
                </a:cxn>
                <a:cxn ang="0">
                  <a:pos x="175" y="705"/>
                </a:cxn>
                <a:cxn ang="0">
                  <a:pos x="175" y="0"/>
                </a:cxn>
              </a:cxnLst>
              <a:rect l="0" t="0" r="r" b="b"/>
              <a:pathLst>
                <a:path w="175" h="705">
                  <a:moveTo>
                    <a:pt x="175" y="0"/>
                  </a:moveTo>
                  <a:lnTo>
                    <a:pt x="0" y="24"/>
                  </a:lnTo>
                  <a:lnTo>
                    <a:pt x="0" y="681"/>
                  </a:lnTo>
                  <a:lnTo>
                    <a:pt x="175" y="705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99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auto">
            <a:xfrm>
              <a:off x="1186" y="904"/>
              <a:ext cx="173" cy="751"/>
            </a:xfrm>
            <a:custGeom>
              <a:avLst/>
              <a:gdLst/>
              <a:ahLst/>
              <a:cxnLst>
                <a:cxn ang="0">
                  <a:pos x="173" y="0"/>
                </a:cxn>
                <a:cxn ang="0">
                  <a:pos x="0" y="24"/>
                </a:cxn>
                <a:cxn ang="0">
                  <a:pos x="0" y="727"/>
                </a:cxn>
                <a:cxn ang="0">
                  <a:pos x="173" y="751"/>
                </a:cxn>
                <a:cxn ang="0">
                  <a:pos x="173" y="0"/>
                </a:cxn>
              </a:cxnLst>
              <a:rect l="0" t="0" r="r" b="b"/>
              <a:pathLst>
                <a:path w="173" h="751">
                  <a:moveTo>
                    <a:pt x="173" y="0"/>
                  </a:moveTo>
                  <a:lnTo>
                    <a:pt x="0" y="24"/>
                  </a:lnTo>
                  <a:lnTo>
                    <a:pt x="0" y="727"/>
                  </a:lnTo>
                  <a:lnTo>
                    <a:pt x="173" y="751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660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Rectangle 40"/>
            <p:cNvSpPr>
              <a:spLocks noChangeArrowheads="1"/>
            </p:cNvSpPr>
            <p:nvPr/>
          </p:nvSpPr>
          <p:spPr bwMode="auto">
            <a:xfrm rot="16200000">
              <a:off x="219" y="1206"/>
              <a:ext cx="207" cy="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1">
                  <a:solidFill>
                    <a:srgbClr val="000000"/>
                  </a:solidFill>
                </a:rPr>
                <a:t>Inflation</a:t>
              </a:r>
              <a:endParaRPr lang="en-US"/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auto">
            <a:xfrm>
              <a:off x="1218" y="794"/>
              <a:ext cx="1036" cy="129"/>
            </a:xfrm>
            <a:custGeom>
              <a:avLst/>
              <a:gdLst/>
              <a:ahLst/>
              <a:cxnLst>
                <a:cxn ang="0">
                  <a:pos x="1036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1036" y="0"/>
                </a:cxn>
              </a:cxnLst>
              <a:rect l="0" t="0" r="r" b="b"/>
              <a:pathLst>
                <a:path w="1036" h="129">
                  <a:moveTo>
                    <a:pt x="1036" y="0"/>
                  </a:moveTo>
                  <a:lnTo>
                    <a:pt x="0" y="0"/>
                  </a:lnTo>
                  <a:lnTo>
                    <a:pt x="0" y="129"/>
                  </a:lnTo>
                  <a:lnTo>
                    <a:pt x="1036" y="0"/>
                  </a:lnTo>
                  <a:close/>
                </a:path>
              </a:pathLst>
            </a:custGeom>
            <a:solidFill>
              <a:srgbClr val="F3E7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auto">
            <a:xfrm>
              <a:off x="1226" y="1645"/>
              <a:ext cx="1036" cy="130"/>
            </a:xfrm>
            <a:custGeom>
              <a:avLst/>
              <a:gdLst/>
              <a:ahLst/>
              <a:cxnLst>
                <a:cxn ang="0">
                  <a:pos x="1036" y="130"/>
                </a:cxn>
                <a:cxn ang="0">
                  <a:pos x="0" y="130"/>
                </a:cxn>
                <a:cxn ang="0">
                  <a:pos x="0" y="0"/>
                </a:cxn>
                <a:cxn ang="0">
                  <a:pos x="1036" y="130"/>
                </a:cxn>
              </a:cxnLst>
              <a:rect l="0" t="0" r="r" b="b"/>
              <a:pathLst>
                <a:path w="1036" h="130">
                  <a:moveTo>
                    <a:pt x="1036" y="130"/>
                  </a:moveTo>
                  <a:lnTo>
                    <a:pt x="0" y="130"/>
                  </a:lnTo>
                  <a:lnTo>
                    <a:pt x="0" y="0"/>
                  </a:lnTo>
                  <a:lnTo>
                    <a:pt x="1036" y="130"/>
                  </a:lnTo>
                  <a:close/>
                </a:path>
              </a:pathLst>
            </a:custGeom>
            <a:solidFill>
              <a:srgbClr val="F3E7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auto">
            <a:xfrm>
              <a:off x="605" y="991"/>
              <a:ext cx="58" cy="578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0" y="10"/>
                </a:cxn>
                <a:cxn ang="0">
                  <a:pos x="0" y="568"/>
                </a:cxn>
                <a:cxn ang="0">
                  <a:pos x="58" y="578"/>
                </a:cxn>
                <a:cxn ang="0">
                  <a:pos x="58" y="0"/>
                </a:cxn>
              </a:cxnLst>
              <a:rect l="0" t="0" r="r" b="b"/>
              <a:pathLst>
                <a:path w="58" h="578">
                  <a:moveTo>
                    <a:pt x="58" y="0"/>
                  </a:moveTo>
                  <a:lnTo>
                    <a:pt x="0" y="10"/>
                  </a:lnTo>
                  <a:lnTo>
                    <a:pt x="0" y="568"/>
                  </a:lnTo>
                  <a:lnTo>
                    <a:pt x="58" y="578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auto">
            <a:xfrm>
              <a:off x="657" y="986"/>
              <a:ext cx="66" cy="588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0" y="10"/>
                </a:cxn>
                <a:cxn ang="0">
                  <a:pos x="0" y="578"/>
                </a:cxn>
                <a:cxn ang="0">
                  <a:pos x="66" y="588"/>
                </a:cxn>
                <a:cxn ang="0">
                  <a:pos x="66" y="0"/>
                </a:cxn>
              </a:cxnLst>
              <a:rect l="0" t="0" r="r" b="b"/>
              <a:pathLst>
                <a:path w="66" h="588">
                  <a:moveTo>
                    <a:pt x="66" y="0"/>
                  </a:moveTo>
                  <a:lnTo>
                    <a:pt x="0" y="10"/>
                  </a:lnTo>
                  <a:lnTo>
                    <a:pt x="0" y="578"/>
                  </a:lnTo>
                  <a:lnTo>
                    <a:pt x="66" y="588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auto">
            <a:xfrm>
              <a:off x="717" y="981"/>
              <a:ext cx="73" cy="603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0" y="10"/>
                </a:cxn>
                <a:cxn ang="0">
                  <a:pos x="0" y="593"/>
                </a:cxn>
                <a:cxn ang="0">
                  <a:pos x="73" y="603"/>
                </a:cxn>
                <a:cxn ang="0">
                  <a:pos x="73" y="0"/>
                </a:cxn>
              </a:cxnLst>
              <a:rect l="0" t="0" r="r" b="b"/>
              <a:pathLst>
                <a:path w="73" h="603">
                  <a:moveTo>
                    <a:pt x="73" y="0"/>
                  </a:moveTo>
                  <a:lnTo>
                    <a:pt x="0" y="10"/>
                  </a:lnTo>
                  <a:lnTo>
                    <a:pt x="0" y="593"/>
                  </a:lnTo>
                  <a:lnTo>
                    <a:pt x="73" y="60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auto">
            <a:xfrm>
              <a:off x="784" y="971"/>
              <a:ext cx="58" cy="618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0" y="10"/>
                </a:cxn>
                <a:cxn ang="0">
                  <a:pos x="0" y="608"/>
                </a:cxn>
                <a:cxn ang="0">
                  <a:pos x="58" y="618"/>
                </a:cxn>
                <a:cxn ang="0">
                  <a:pos x="58" y="0"/>
                </a:cxn>
              </a:cxnLst>
              <a:rect l="0" t="0" r="r" b="b"/>
              <a:pathLst>
                <a:path w="58" h="618">
                  <a:moveTo>
                    <a:pt x="58" y="0"/>
                  </a:moveTo>
                  <a:lnTo>
                    <a:pt x="0" y="10"/>
                  </a:lnTo>
                  <a:lnTo>
                    <a:pt x="0" y="608"/>
                  </a:lnTo>
                  <a:lnTo>
                    <a:pt x="58" y="618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auto">
            <a:xfrm>
              <a:off x="836" y="965"/>
              <a:ext cx="66" cy="634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0" y="12"/>
                </a:cxn>
                <a:cxn ang="0">
                  <a:pos x="0" y="623"/>
                </a:cxn>
                <a:cxn ang="0">
                  <a:pos x="66" y="634"/>
                </a:cxn>
                <a:cxn ang="0">
                  <a:pos x="66" y="0"/>
                </a:cxn>
              </a:cxnLst>
              <a:rect l="0" t="0" r="r" b="b"/>
              <a:pathLst>
                <a:path w="66" h="634">
                  <a:moveTo>
                    <a:pt x="66" y="0"/>
                  </a:moveTo>
                  <a:lnTo>
                    <a:pt x="0" y="12"/>
                  </a:lnTo>
                  <a:lnTo>
                    <a:pt x="0" y="623"/>
                  </a:lnTo>
                  <a:lnTo>
                    <a:pt x="66" y="634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CC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auto">
            <a:xfrm>
              <a:off x="895" y="955"/>
              <a:ext cx="66" cy="649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0" y="12"/>
                </a:cxn>
                <a:cxn ang="0">
                  <a:pos x="0" y="638"/>
                </a:cxn>
                <a:cxn ang="0">
                  <a:pos x="66" y="649"/>
                </a:cxn>
                <a:cxn ang="0">
                  <a:pos x="66" y="0"/>
                </a:cxn>
              </a:cxnLst>
              <a:rect l="0" t="0" r="r" b="b"/>
              <a:pathLst>
                <a:path w="66" h="649">
                  <a:moveTo>
                    <a:pt x="66" y="0"/>
                  </a:moveTo>
                  <a:lnTo>
                    <a:pt x="0" y="12"/>
                  </a:lnTo>
                  <a:lnTo>
                    <a:pt x="0" y="638"/>
                  </a:lnTo>
                  <a:lnTo>
                    <a:pt x="66" y="649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D600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auto">
            <a:xfrm>
              <a:off x="959" y="950"/>
              <a:ext cx="62" cy="665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12"/>
                </a:cxn>
                <a:cxn ang="0">
                  <a:pos x="0" y="653"/>
                </a:cxn>
                <a:cxn ang="0">
                  <a:pos x="62" y="665"/>
                </a:cxn>
                <a:cxn ang="0">
                  <a:pos x="62" y="0"/>
                </a:cxn>
              </a:cxnLst>
              <a:rect l="0" t="0" r="r" b="b"/>
              <a:pathLst>
                <a:path w="62" h="665">
                  <a:moveTo>
                    <a:pt x="62" y="0"/>
                  </a:moveTo>
                  <a:lnTo>
                    <a:pt x="0" y="12"/>
                  </a:lnTo>
                  <a:lnTo>
                    <a:pt x="0" y="653"/>
                  </a:lnTo>
                  <a:lnTo>
                    <a:pt x="62" y="665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99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Rectangle 50"/>
            <p:cNvSpPr>
              <a:spLocks noChangeArrowheads="1"/>
            </p:cNvSpPr>
            <p:nvPr/>
          </p:nvSpPr>
          <p:spPr bwMode="auto">
            <a:xfrm rot="16200000">
              <a:off x="378" y="1202"/>
              <a:ext cx="543" cy="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1">
                  <a:solidFill>
                    <a:srgbClr val="000000"/>
                  </a:solidFill>
                </a:rPr>
                <a:t>Forming Atomic Nuclei</a:t>
              </a:r>
              <a:endParaRPr lang="en-US"/>
            </a:p>
          </p:txBody>
        </p:sp>
        <p:sp>
          <p:nvSpPr>
            <p:cNvPr id="47" name="Rectangle 51"/>
            <p:cNvSpPr>
              <a:spLocks noChangeArrowheads="1"/>
            </p:cNvSpPr>
            <p:nvPr/>
          </p:nvSpPr>
          <p:spPr bwMode="auto">
            <a:xfrm rot="16200000">
              <a:off x="768" y="1216"/>
              <a:ext cx="364" cy="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1">
                  <a:solidFill>
                    <a:srgbClr val="000000"/>
                  </a:solidFill>
                </a:rPr>
                <a:t>Recombination</a:t>
              </a:r>
              <a:endParaRPr lang="en-US"/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auto">
            <a:xfrm>
              <a:off x="343" y="794"/>
              <a:ext cx="1922" cy="977"/>
            </a:xfrm>
            <a:custGeom>
              <a:avLst/>
              <a:gdLst/>
              <a:ahLst/>
              <a:cxnLst>
                <a:cxn ang="0">
                  <a:pos x="1922" y="0"/>
                </a:cxn>
                <a:cxn ang="0">
                  <a:pos x="0" y="244"/>
                </a:cxn>
                <a:cxn ang="0">
                  <a:pos x="0" y="733"/>
                </a:cxn>
                <a:cxn ang="0">
                  <a:pos x="1922" y="977"/>
                </a:cxn>
                <a:cxn ang="0">
                  <a:pos x="1922" y="0"/>
                </a:cxn>
              </a:cxnLst>
              <a:rect l="0" t="0" r="r" b="b"/>
              <a:pathLst>
                <a:path w="1922" h="977">
                  <a:moveTo>
                    <a:pt x="1922" y="0"/>
                  </a:moveTo>
                  <a:lnTo>
                    <a:pt x="0" y="244"/>
                  </a:lnTo>
                  <a:lnTo>
                    <a:pt x="0" y="733"/>
                  </a:lnTo>
                  <a:lnTo>
                    <a:pt x="1922" y="977"/>
                  </a:lnTo>
                  <a:lnTo>
                    <a:pt x="1922" y="0"/>
                  </a:lnTo>
                  <a:close/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Rectangle 53"/>
            <p:cNvSpPr>
              <a:spLocks noChangeArrowheads="1"/>
            </p:cNvSpPr>
            <p:nvPr/>
          </p:nvSpPr>
          <p:spPr bwMode="auto">
            <a:xfrm>
              <a:off x="1391" y="997"/>
              <a:ext cx="71" cy="562"/>
            </a:xfrm>
            <a:prstGeom prst="rect">
              <a:avLst/>
            </a:prstGeom>
            <a:noFill/>
            <a:ln w="1111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Rectangle 54"/>
            <p:cNvSpPr>
              <a:spLocks noChangeArrowheads="1"/>
            </p:cNvSpPr>
            <p:nvPr/>
          </p:nvSpPr>
          <p:spPr bwMode="auto">
            <a:xfrm rot="16200000">
              <a:off x="1269" y="1209"/>
              <a:ext cx="334" cy="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1">
                  <a:solidFill>
                    <a:srgbClr val="FFFFFF"/>
                  </a:solidFill>
                </a:rPr>
                <a:t>First Galaxies</a:t>
              </a:r>
              <a:endParaRPr lang="en-US"/>
            </a:p>
          </p:txBody>
        </p:sp>
        <p:sp>
          <p:nvSpPr>
            <p:cNvPr id="51" name="Rectangle 55"/>
            <p:cNvSpPr>
              <a:spLocks noChangeArrowheads="1"/>
            </p:cNvSpPr>
            <p:nvPr/>
          </p:nvSpPr>
          <p:spPr bwMode="auto">
            <a:xfrm>
              <a:off x="1556" y="1002"/>
              <a:ext cx="71" cy="562"/>
            </a:xfrm>
            <a:prstGeom prst="rect">
              <a:avLst/>
            </a:prstGeom>
            <a:noFill/>
            <a:ln w="1111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Rectangle 56"/>
            <p:cNvSpPr>
              <a:spLocks noChangeArrowheads="1"/>
            </p:cNvSpPr>
            <p:nvPr/>
          </p:nvSpPr>
          <p:spPr bwMode="auto">
            <a:xfrm rot="16200000">
              <a:off x="1437" y="1215"/>
              <a:ext cx="330" cy="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1">
                  <a:solidFill>
                    <a:srgbClr val="FFFFFF"/>
                  </a:solidFill>
                </a:rPr>
                <a:t>Reionoization</a:t>
              </a:r>
              <a:endParaRPr lang="en-US"/>
            </a:p>
          </p:txBody>
        </p:sp>
        <p:sp>
          <p:nvSpPr>
            <p:cNvPr id="53" name="Rectangle 57"/>
            <p:cNvSpPr>
              <a:spLocks noChangeArrowheads="1"/>
            </p:cNvSpPr>
            <p:nvPr/>
          </p:nvSpPr>
          <p:spPr bwMode="auto">
            <a:xfrm>
              <a:off x="1728" y="999"/>
              <a:ext cx="117" cy="561"/>
            </a:xfrm>
            <a:prstGeom prst="rect">
              <a:avLst/>
            </a:prstGeom>
            <a:noFill/>
            <a:ln w="1111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Rectangle 58"/>
            <p:cNvSpPr>
              <a:spLocks noChangeArrowheads="1"/>
            </p:cNvSpPr>
            <p:nvPr/>
          </p:nvSpPr>
          <p:spPr bwMode="auto">
            <a:xfrm rot="16200000">
              <a:off x="1636" y="1208"/>
              <a:ext cx="272" cy="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1">
                  <a:solidFill>
                    <a:srgbClr val="FFFFFF"/>
                  </a:solidFill>
                </a:rPr>
                <a:t>Clusters &amp; </a:t>
              </a:r>
              <a:endParaRPr lang="en-US"/>
            </a:p>
          </p:txBody>
        </p:sp>
        <p:sp>
          <p:nvSpPr>
            <p:cNvPr id="55" name="Rectangle 59"/>
            <p:cNvSpPr>
              <a:spLocks noChangeArrowheads="1"/>
            </p:cNvSpPr>
            <p:nvPr/>
          </p:nvSpPr>
          <p:spPr bwMode="auto">
            <a:xfrm rot="16200000">
              <a:off x="1673" y="1214"/>
              <a:ext cx="292" cy="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1">
                  <a:solidFill>
                    <a:srgbClr val="FFFFFF"/>
                  </a:solidFill>
                </a:rPr>
                <a:t>Morphology</a:t>
              </a:r>
              <a:endParaRPr lang="en-US"/>
            </a:p>
          </p:txBody>
        </p:sp>
        <p:sp>
          <p:nvSpPr>
            <p:cNvPr id="56" name="Rectangle 60"/>
            <p:cNvSpPr>
              <a:spLocks noChangeArrowheads="1"/>
            </p:cNvSpPr>
            <p:nvPr/>
          </p:nvSpPr>
          <p:spPr bwMode="auto">
            <a:xfrm rot="16200000">
              <a:off x="1828" y="1194"/>
              <a:ext cx="406" cy="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1">
                  <a:solidFill>
                    <a:srgbClr val="FFFFFF"/>
                  </a:solidFill>
                </a:rPr>
                <a:t>Modern Universe</a:t>
              </a:r>
              <a:endParaRPr lang="en-US"/>
            </a:p>
          </p:txBody>
        </p:sp>
        <p:sp>
          <p:nvSpPr>
            <p:cNvPr id="57" name="Rectangle 61"/>
            <p:cNvSpPr>
              <a:spLocks noChangeArrowheads="1"/>
            </p:cNvSpPr>
            <p:nvPr/>
          </p:nvSpPr>
          <p:spPr bwMode="auto">
            <a:xfrm>
              <a:off x="1329" y="959"/>
              <a:ext cx="567" cy="638"/>
            </a:xfrm>
            <a:prstGeom prst="rect">
              <a:avLst/>
            </a:prstGeom>
            <a:noFill/>
            <a:ln w="11113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Rectangle 62"/>
            <p:cNvSpPr>
              <a:spLocks noChangeArrowheads="1"/>
            </p:cNvSpPr>
            <p:nvPr/>
          </p:nvSpPr>
          <p:spPr bwMode="auto">
            <a:xfrm>
              <a:off x="1418" y="1557"/>
              <a:ext cx="384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Rectangle 63"/>
            <p:cNvSpPr>
              <a:spLocks noChangeArrowheads="1"/>
            </p:cNvSpPr>
            <p:nvPr/>
          </p:nvSpPr>
          <p:spPr bwMode="auto">
            <a:xfrm>
              <a:off x="1495" y="1597"/>
              <a:ext cx="269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>
                  <a:solidFill>
                    <a:srgbClr val="FF0000"/>
                  </a:solidFill>
                </a:rPr>
                <a:t>NIRCam</a:t>
              </a:r>
              <a:endParaRPr lang="en-US"/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auto">
            <a:xfrm>
              <a:off x="339" y="1035"/>
              <a:ext cx="58" cy="497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0" y="9"/>
                </a:cxn>
                <a:cxn ang="0">
                  <a:pos x="0" y="488"/>
                </a:cxn>
                <a:cxn ang="0">
                  <a:pos x="58" y="497"/>
                </a:cxn>
                <a:cxn ang="0">
                  <a:pos x="58" y="0"/>
                </a:cxn>
              </a:cxnLst>
              <a:rect l="0" t="0" r="r" b="b"/>
              <a:pathLst>
                <a:path w="58" h="497">
                  <a:moveTo>
                    <a:pt x="58" y="0"/>
                  </a:moveTo>
                  <a:lnTo>
                    <a:pt x="0" y="9"/>
                  </a:lnTo>
                  <a:lnTo>
                    <a:pt x="0" y="488"/>
                  </a:lnTo>
                  <a:lnTo>
                    <a:pt x="58" y="497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Rectangle 65"/>
            <p:cNvSpPr>
              <a:spLocks noChangeArrowheads="1"/>
            </p:cNvSpPr>
            <p:nvPr/>
          </p:nvSpPr>
          <p:spPr bwMode="auto">
            <a:xfrm rot="16200000">
              <a:off x="232" y="1200"/>
              <a:ext cx="289" cy="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1">
                  <a:solidFill>
                    <a:srgbClr val="000000"/>
                  </a:solidFill>
                </a:rPr>
                <a:t>Quark Soup</a:t>
              </a:r>
              <a:endParaRPr lang="en-US"/>
            </a:p>
          </p:txBody>
        </p:sp>
        <p:sp>
          <p:nvSpPr>
            <p:cNvPr id="62" name="Rectangle 66"/>
            <p:cNvSpPr>
              <a:spLocks noChangeArrowheads="1"/>
            </p:cNvSpPr>
            <p:nvPr/>
          </p:nvSpPr>
          <p:spPr bwMode="auto">
            <a:xfrm>
              <a:off x="24" y="778"/>
              <a:ext cx="2238" cy="1009"/>
            </a:xfrm>
            <a:prstGeom prst="rect">
              <a:avLst/>
            </a:prstGeom>
            <a:solidFill>
              <a:srgbClr val="F3E7C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63" name="Picture 6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57" y="799"/>
              <a:ext cx="1008" cy="9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" name="Rectangle 68"/>
            <p:cNvSpPr>
              <a:spLocks noChangeArrowheads="1"/>
            </p:cNvSpPr>
            <p:nvPr/>
          </p:nvSpPr>
          <p:spPr bwMode="auto">
            <a:xfrm>
              <a:off x="0" y="1697"/>
              <a:ext cx="438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Rectangle 69"/>
            <p:cNvSpPr>
              <a:spLocks noChangeArrowheads="1"/>
            </p:cNvSpPr>
            <p:nvPr/>
          </p:nvSpPr>
          <p:spPr bwMode="auto">
            <a:xfrm>
              <a:off x="29" y="1694"/>
              <a:ext cx="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auto">
            <a:xfrm>
              <a:off x="119" y="1221"/>
              <a:ext cx="119" cy="107"/>
            </a:xfrm>
            <a:custGeom>
              <a:avLst/>
              <a:gdLst/>
              <a:ahLst/>
              <a:cxnLst>
                <a:cxn ang="0">
                  <a:pos x="64" y="22"/>
                </a:cxn>
                <a:cxn ang="0">
                  <a:pos x="54" y="9"/>
                </a:cxn>
                <a:cxn ang="0">
                  <a:pos x="47" y="32"/>
                </a:cxn>
                <a:cxn ang="0">
                  <a:pos x="25" y="18"/>
                </a:cxn>
                <a:cxn ang="0">
                  <a:pos x="30" y="38"/>
                </a:cxn>
                <a:cxn ang="0">
                  <a:pos x="6" y="41"/>
                </a:cxn>
                <a:cxn ang="0">
                  <a:pos x="21" y="58"/>
                </a:cxn>
                <a:cxn ang="0">
                  <a:pos x="0" y="64"/>
                </a:cxn>
                <a:cxn ang="0">
                  <a:pos x="19" y="77"/>
                </a:cxn>
                <a:cxn ang="0">
                  <a:pos x="8" y="88"/>
                </a:cxn>
                <a:cxn ang="0">
                  <a:pos x="26" y="91"/>
                </a:cxn>
                <a:cxn ang="0">
                  <a:pos x="28" y="107"/>
                </a:cxn>
                <a:cxn ang="0">
                  <a:pos x="41" y="89"/>
                </a:cxn>
                <a:cxn ang="0">
                  <a:pos x="49" y="98"/>
                </a:cxn>
                <a:cxn ang="0">
                  <a:pos x="55" y="87"/>
                </a:cxn>
                <a:cxn ang="0">
                  <a:pos x="65" y="93"/>
                </a:cxn>
                <a:cxn ang="0">
                  <a:pos x="67" y="79"/>
                </a:cxn>
                <a:cxn ang="0">
                  <a:pos x="82" y="87"/>
                </a:cxn>
                <a:cxn ang="0">
                  <a:pos x="81" y="72"/>
                </a:cxn>
                <a:cxn ang="0">
                  <a:pos x="105" y="78"/>
                </a:cxn>
                <a:cxn ang="0">
                  <a:pos x="91" y="61"/>
                </a:cxn>
                <a:cxn ang="0">
                  <a:pos x="101" y="56"/>
                </a:cxn>
                <a:cxn ang="0">
                  <a:pos x="93" y="47"/>
                </a:cxn>
                <a:cxn ang="0">
                  <a:pos x="119" y="33"/>
                </a:cxn>
                <a:cxn ang="0">
                  <a:pos x="91" y="32"/>
                </a:cxn>
                <a:cxn ang="0">
                  <a:pos x="100" y="16"/>
                </a:cxn>
                <a:cxn ang="0">
                  <a:pos x="81" y="28"/>
                </a:cxn>
                <a:cxn ang="0">
                  <a:pos x="82" y="0"/>
                </a:cxn>
                <a:cxn ang="0">
                  <a:pos x="64" y="22"/>
                </a:cxn>
              </a:cxnLst>
              <a:rect l="0" t="0" r="r" b="b"/>
              <a:pathLst>
                <a:path w="119" h="107">
                  <a:moveTo>
                    <a:pt x="64" y="22"/>
                  </a:moveTo>
                  <a:lnTo>
                    <a:pt x="54" y="9"/>
                  </a:lnTo>
                  <a:lnTo>
                    <a:pt x="47" y="32"/>
                  </a:lnTo>
                  <a:lnTo>
                    <a:pt x="25" y="18"/>
                  </a:lnTo>
                  <a:lnTo>
                    <a:pt x="30" y="38"/>
                  </a:lnTo>
                  <a:lnTo>
                    <a:pt x="6" y="41"/>
                  </a:lnTo>
                  <a:lnTo>
                    <a:pt x="21" y="58"/>
                  </a:lnTo>
                  <a:lnTo>
                    <a:pt x="0" y="64"/>
                  </a:lnTo>
                  <a:lnTo>
                    <a:pt x="19" y="77"/>
                  </a:lnTo>
                  <a:lnTo>
                    <a:pt x="8" y="88"/>
                  </a:lnTo>
                  <a:lnTo>
                    <a:pt x="26" y="91"/>
                  </a:lnTo>
                  <a:lnTo>
                    <a:pt x="28" y="107"/>
                  </a:lnTo>
                  <a:lnTo>
                    <a:pt x="41" y="89"/>
                  </a:lnTo>
                  <a:lnTo>
                    <a:pt x="49" y="98"/>
                  </a:lnTo>
                  <a:lnTo>
                    <a:pt x="55" y="87"/>
                  </a:lnTo>
                  <a:lnTo>
                    <a:pt x="65" y="93"/>
                  </a:lnTo>
                  <a:lnTo>
                    <a:pt x="67" y="79"/>
                  </a:lnTo>
                  <a:lnTo>
                    <a:pt x="82" y="87"/>
                  </a:lnTo>
                  <a:lnTo>
                    <a:pt x="81" y="72"/>
                  </a:lnTo>
                  <a:lnTo>
                    <a:pt x="105" y="78"/>
                  </a:lnTo>
                  <a:lnTo>
                    <a:pt x="91" y="61"/>
                  </a:lnTo>
                  <a:lnTo>
                    <a:pt x="101" y="56"/>
                  </a:lnTo>
                  <a:lnTo>
                    <a:pt x="93" y="47"/>
                  </a:lnTo>
                  <a:lnTo>
                    <a:pt x="119" y="33"/>
                  </a:lnTo>
                  <a:lnTo>
                    <a:pt x="91" y="32"/>
                  </a:lnTo>
                  <a:lnTo>
                    <a:pt x="100" y="16"/>
                  </a:lnTo>
                  <a:lnTo>
                    <a:pt x="81" y="28"/>
                  </a:lnTo>
                  <a:lnTo>
                    <a:pt x="82" y="0"/>
                  </a:lnTo>
                  <a:lnTo>
                    <a:pt x="64" y="22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auto">
            <a:xfrm>
              <a:off x="395" y="1024"/>
              <a:ext cx="58" cy="519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0" y="9"/>
                </a:cxn>
                <a:cxn ang="0">
                  <a:pos x="0" y="510"/>
                </a:cxn>
                <a:cxn ang="0">
                  <a:pos x="58" y="519"/>
                </a:cxn>
                <a:cxn ang="0">
                  <a:pos x="58" y="0"/>
                </a:cxn>
              </a:cxnLst>
              <a:rect l="0" t="0" r="r" b="b"/>
              <a:pathLst>
                <a:path w="58" h="519">
                  <a:moveTo>
                    <a:pt x="58" y="0"/>
                  </a:moveTo>
                  <a:lnTo>
                    <a:pt x="0" y="9"/>
                  </a:lnTo>
                  <a:lnTo>
                    <a:pt x="0" y="510"/>
                  </a:lnTo>
                  <a:lnTo>
                    <a:pt x="58" y="519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auto">
            <a:xfrm>
              <a:off x="169" y="1163"/>
              <a:ext cx="223" cy="229"/>
            </a:xfrm>
            <a:custGeom>
              <a:avLst/>
              <a:gdLst/>
              <a:ahLst/>
              <a:cxnLst>
                <a:cxn ang="0">
                  <a:pos x="0" y="114"/>
                </a:cxn>
                <a:cxn ang="0">
                  <a:pos x="223" y="229"/>
                </a:cxn>
                <a:cxn ang="0">
                  <a:pos x="223" y="0"/>
                </a:cxn>
                <a:cxn ang="0">
                  <a:pos x="0" y="114"/>
                </a:cxn>
              </a:cxnLst>
              <a:rect l="0" t="0" r="r" b="b"/>
              <a:pathLst>
                <a:path w="223" h="229">
                  <a:moveTo>
                    <a:pt x="0" y="114"/>
                  </a:moveTo>
                  <a:lnTo>
                    <a:pt x="223" y="229"/>
                  </a:lnTo>
                  <a:lnTo>
                    <a:pt x="223" y="0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auto">
            <a:xfrm>
              <a:off x="451" y="1016"/>
              <a:ext cx="58" cy="527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0" y="9"/>
                </a:cxn>
                <a:cxn ang="0">
                  <a:pos x="0" y="518"/>
                </a:cxn>
                <a:cxn ang="0">
                  <a:pos x="58" y="527"/>
                </a:cxn>
                <a:cxn ang="0">
                  <a:pos x="58" y="0"/>
                </a:cxn>
              </a:cxnLst>
              <a:rect l="0" t="0" r="r" b="b"/>
              <a:pathLst>
                <a:path w="58" h="527">
                  <a:moveTo>
                    <a:pt x="58" y="0"/>
                  </a:moveTo>
                  <a:lnTo>
                    <a:pt x="0" y="9"/>
                  </a:lnTo>
                  <a:lnTo>
                    <a:pt x="0" y="518"/>
                  </a:lnTo>
                  <a:lnTo>
                    <a:pt x="58" y="527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auto">
            <a:xfrm>
              <a:off x="503" y="1013"/>
              <a:ext cx="58" cy="538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0" y="8"/>
                </a:cxn>
                <a:cxn ang="0">
                  <a:pos x="0" y="529"/>
                </a:cxn>
                <a:cxn ang="0">
                  <a:pos x="58" y="538"/>
                </a:cxn>
                <a:cxn ang="0">
                  <a:pos x="58" y="0"/>
                </a:cxn>
              </a:cxnLst>
              <a:rect l="0" t="0" r="r" b="b"/>
              <a:pathLst>
                <a:path w="58" h="538">
                  <a:moveTo>
                    <a:pt x="58" y="0"/>
                  </a:moveTo>
                  <a:lnTo>
                    <a:pt x="0" y="8"/>
                  </a:lnTo>
                  <a:lnTo>
                    <a:pt x="0" y="529"/>
                  </a:lnTo>
                  <a:lnTo>
                    <a:pt x="58" y="538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CC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auto">
            <a:xfrm>
              <a:off x="548" y="1005"/>
              <a:ext cx="58" cy="550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0" y="9"/>
                </a:cxn>
                <a:cxn ang="0">
                  <a:pos x="0" y="541"/>
                </a:cxn>
                <a:cxn ang="0">
                  <a:pos x="58" y="550"/>
                </a:cxn>
                <a:cxn ang="0">
                  <a:pos x="58" y="0"/>
                </a:cxn>
              </a:cxnLst>
              <a:rect l="0" t="0" r="r" b="b"/>
              <a:pathLst>
                <a:path w="58" h="550">
                  <a:moveTo>
                    <a:pt x="58" y="0"/>
                  </a:moveTo>
                  <a:lnTo>
                    <a:pt x="0" y="9"/>
                  </a:lnTo>
                  <a:lnTo>
                    <a:pt x="0" y="541"/>
                  </a:lnTo>
                  <a:lnTo>
                    <a:pt x="58" y="55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auto">
            <a:xfrm>
              <a:off x="224" y="1104"/>
              <a:ext cx="122" cy="161"/>
            </a:xfrm>
            <a:custGeom>
              <a:avLst/>
              <a:gdLst/>
              <a:ahLst/>
              <a:cxnLst>
                <a:cxn ang="0">
                  <a:pos x="0" y="161"/>
                </a:cxn>
                <a:cxn ang="0">
                  <a:pos x="122" y="99"/>
                </a:cxn>
                <a:cxn ang="0">
                  <a:pos x="77" y="0"/>
                </a:cxn>
                <a:cxn ang="0">
                  <a:pos x="0" y="161"/>
                </a:cxn>
              </a:cxnLst>
              <a:rect l="0" t="0" r="r" b="b"/>
              <a:pathLst>
                <a:path w="122" h="161">
                  <a:moveTo>
                    <a:pt x="0" y="161"/>
                  </a:moveTo>
                  <a:lnTo>
                    <a:pt x="122" y="99"/>
                  </a:lnTo>
                  <a:lnTo>
                    <a:pt x="77" y="0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auto">
            <a:xfrm>
              <a:off x="250" y="1100"/>
              <a:ext cx="103" cy="176"/>
            </a:xfrm>
            <a:custGeom>
              <a:avLst/>
              <a:gdLst/>
              <a:ahLst/>
              <a:cxnLst>
                <a:cxn ang="0">
                  <a:pos x="0" y="176"/>
                </a:cxn>
                <a:cxn ang="0">
                  <a:pos x="103" y="83"/>
                </a:cxn>
                <a:cxn ang="0">
                  <a:pos x="32" y="0"/>
                </a:cxn>
                <a:cxn ang="0">
                  <a:pos x="0" y="176"/>
                </a:cxn>
              </a:cxnLst>
              <a:rect l="0" t="0" r="r" b="b"/>
              <a:pathLst>
                <a:path w="103" h="176">
                  <a:moveTo>
                    <a:pt x="0" y="176"/>
                  </a:moveTo>
                  <a:lnTo>
                    <a:pt x="103" y="83"/>
                  </a:lnTo>
                  <a:lnTo>
                    <a:pt x="32" y="0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auto">
            <a:xfrm>
              <a:off x="212" y="1280"/>
              <a:ext cx="107" cy="145"/>
            </a:xfrm>
            <a:custGeom>
              <a:avLst/>
              <a:gdLst/>
              <a:ahLst/>
              <a:cxnLst>
                <a:cxn ang="0">
                  <a:pos x="100" y="145"/>
                </a:cxn>
                <a:cxn ang="0">
                  <a:pos x="107" y="5"/>
                </a:cxn>
                <a:cxn ang="0">
                  <a:pos x="0" y="0"/>
                </a:cxn>
                <a:cxn ang="0">
                  <a:pos x="100" y="145"/>
                </a:cxn>
              </a:cxnLst>
              <a:rect l="0" t="0" r="r" b="b"/>
              <a:pathLst>
                <a:path w="107" h="145">
                  <a:moveTo>
                    <a:pt x="100" y="145"/>
                  </a:moveTo>
                  <a:lnTo>
                    <a:pt x="107" y="5"/>
                  </a:lnTo>
                  <a:lnTo>
                    <a:pt x="0" y="0"/>
                  </a:lnTo>
                  <a:lnTo>
                    <a:pt x="100" y="1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auto">
            <a:xfrm>
              <a:off x="282" y="1039"/>
              <a:ext cx="60" cy="481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0" y="27"/>
                </a:cxn>
                <a:cxn ang="0">
                  <a:pos x="0" y="455"/>
                </a:cxn>
                <a:cxn ang="0">
                  <a:pos x="60" y="481"/>
                </a:cxn>
                <a:cxn ang="0">
                  <a:pos x="60" y="0"/>
                </a:cxn>
              </a:cxnLst>
              <a:rect l="0" t="0" r="r" b="b"/>
              <a:pathLst>
                <a:path w="60" h="481">
                  <a:moveTo>
                    <a:pt x="60" y="0"/>
                  </a:moveTo>
                  <a:lnTo>
                    <a:pt x="0" y="27"/>
                  </a:lnTo>
                  <a:lnTo>
                    <a:pt x="0" y="455"/>
                  </a:lnTo>
                  <a:lnTo>
                    <a:pt x="60" y="48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6" name="Group 112"/>
            <p:cNvGrpSpPr>
              <a:grpSpLocks/>
            </p:cNvGrpSpPr>
            <p:nvPr/>
          </p:nvGrpSpPr>
          <p:grpSpPr bwMode="auto">
            <a:xfrm>
              <a:off x="194" y="794"/>
              <a:ext cx="2071" cy="981"/>
              <a:chOff x="194" y="794"/>
              <a:chExt cx="2071" cy="981"/>
            </a:xfrm>
          </p:grpSpPr>
          <p:sp>
            <p:nvSpPr>
              <p:cNvPr id="77" name="Freeform 80"/>
              <p:cNvSpPr>
                <a:spLocks/>
              </p:cNvSpPr>
              <p:nvPr/>
            </p:nvSpPr>
            <p:spPr bwMode="auto">
              <a:xfrm>
                <a:off x="194" y="1038"/>
                <a:ext cx="149" cy="229"/>
              </a:xfrm>
              <a:custGeom>
                <a:avLst/>
                <a:gdLst/>
                <a:ahLst/>
                <a:cxnLst>
                  <a:cxn ang="0">
                    <a:pos x="0" y="229"/>
                  </a:cxn>
                  <a:cxn ang="0">
                    <a:pos x="16" y="219"/>
                  </a:cxn>
                  <a:cxn ang="0">
                    <a:pos x="32" y="206"/>
                  </a:cxn>
                  <a:cxn ang="0">
                    <a:pos x="47" y="190"/>
                  </a:cxn>
                  <a:cxn ang="0">
                    <a:pos x="53" y="179"/>
                  </a:cxn>
                  <a:cxn ang="0">
                    <a:pos x="59" y="168"/>
                  </a:cxn>
                  <a:cxn ang="0">
                    <a:pos x="64" y="154"/>
                  </a:cxn>
                  <a:cxn ang="0">
                    <a:pos x="68" y="139"/>
                  </a:cxn>
                  <a:cxn ang="0">
                    <a:pos x="72" y="121"/>
                  </a:cxn>
                  <a:cxn ang="0">
                    <a:pos x="74" y="102"/>
                  </a:cxn>
                  <a:cxn ang="0">
                    <a:pos x="77" y="83"/>
                  </a:cxn>
                  <a:cxn ang="0">
                    <a:pos x="80" y="66"/>
                  </a:cxn>
                  <a:cxn ang="0">
                    <a:pos x="84" y="51"/>
                  </a:cxn>
                  <a:cxn ang="0">
                    <a:pos x="89" y="38"/>
                  </a:cxn>
                  <a:cxn ang="0">
                    <a:pos x="95" y="29"/>
                  </a:cxn>
                  <a:cxn ang="0">
                    <a:pos x="103" y="22"/>
                  </a:cxn>
                  <a:cxn ang="0">
                    <a:pos x="112" y="15"/>
                  </a:cxn>
                  <a:cxn ang="0">
                    <a:pos x="120" y="11"/>
                  </a:cxn>
                  <a:cxn ang="0">
                    <a:pos x="136" y="5"/>
                  </a:cxn>
                  <a:cxn ang="0">
                    <a:pos x="144" y="3"/>
                  </a:cxn>
                  <a:cxn ang="0">
                    <a:pos x="149" y="0"/>
                  </a:cxn>
                </a:cxnLst>
                <a:rect l="0" t="0" r="r" b="b"/>
                <a:pathLst>
                  <a:path w="149" h="229">
                    <a:moveTo>
                      <a:pt x="0" y="229"/>
                    </a:moveTo>
                    <a:lnTo>
                      <a:pt x="16" y="219"/>
                    </a:lnTo>
                    <a:lnTo>
                      <a:pt x="32" y="206"/>
                    </a:lnTo>
                    <a:lnTo>
                      <a:pt x="47" y="190"/>
                    </a:lnTo>
                    <a:lnTo>
                      <a:pt x="53" y="179"/>
                    </a:lnTo>
                    <a:lnTo>
                      <a:pt x="59" y="168"/>
                    </a:lnTo>
                    <a:lnTo>
                      <a:pt x="64" y="154"/>
                    </a:lnTo>
                    <a:lnTo>
                      <a:pt x="68" y="139"/>
                    </a:lnTo>
                    <a:lnTo>
                      <a:pt x="72" y="121"/>
                    </a:lnTo>
                    <a:lnTo>
                      <a:pt x="74" y="102"/>
                    </a:lnTo>
                    <a:lnTo>
                      <a:pt x="77" y="83"/>
                    </a:lnTo>
                    <a:lnTo>
                      <a:pt x="80" y="66"/>
                    </a:lnTo>
                    <a:lnTo>
                      <a:pt x="84" y="51"/>
                    </a:lnTo>
                    <a:lnTo>
                      <a:pt x="89" y="38"/>
                    </a:lnTo>
                    <a:lnTo>
                      <a:pt x="95" y="29"/>
                    </a:lnTo>
                    <a:lnTo>
                      <a:pt x="103" y="22"/>
                    </a:lnTo>
                    <a:lnTo>
                      <a:pt x="112" y="15"/>
                    </a:lnTo>
                    <a:lnTo>
                      <a:pt x="120" y="11"/>
                    </a:lnTo>
                    <a:lnTo>
                      <a:pt x="136" y="5"/>
                    </a:lnTo>
                    <a:lnTo>
                      <a:pt x="144" y="3"/>
                    </a:lnTo>
                    <a:lnTo>
                      <a:pt x="149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Freeform 81"/>
              <p:cNvSpPr>
                <a:spLocks/>
              </p:cNvSpPr>
              <p:nvPr/>
            </p:nvSpPr>
            <p:spPr bwMode="auto">
              <a:xfrm>
                <a:off x="209" y="1303"/>
                <a:ext cx="149" cy="2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" y="10"/>
                  </a:cxn>
                  <a:cxn ang="0">
                    <a:pos x="32" y="23"/>
                  </a:cxn>
                  <a:cxn ang="0">
                    <a:pos x="47" y="39"/>
                  </a:cxn>
                  <a:cxn ang="0">
                    <a:pos x="53" y="49"/>
                  </a:cxn>
                  <a:cxn ang="0">
                    <a:pos x="59" y="61"/>
                  </a:cxn>
                  <a:cxn ang="0">
                    <a:pos x="64" y="75"/>
                  </a:cxn>
                  <a:cxn ang="0">
                    <a:pos x="68" y="90"/>
                  </a:cxn>
                  <a:cxn ang="0">
                    <a:pos x="72" y="108"/>
                  </a:cxn>
                  <a:cxn ang="0">
                    <a:pos x="74" y="127"/>
                  </a:cxn>
                  <a:cxn ang="0">
                    <a:pos x="77" y="146"/>
                  </a:cxn>
                  <a:cxn ang="0">
                    <a:pos x="80" y="163"/>
                  </a:cxn>
                  <a:cxn ang="0">
                    <a:pos x="84" y="178"/>
                  </a:cxn>
                  <a:cxn ang="0">
                    <a:pos x="89" y="191"/>
                  </a:cxn>
                  <a:cxn ang="0">
                    <a:pos x="95" y="200"/>
                  </a:cxn>
                  <a:cxn ang="0">
                    <a:pos x="103" y="207"/>
                  </a:cxn>
                  <a:cxn ang="0">
                    <a:pos x="111" y="214"/>
                  </a:cxn>
                  <a:cxn ang="0">
                    <a:pos x="120" y="217"/>
                  </a:cxn>
                  <a:cxn ang="0">
                    <a:pos x="136" y="224"/>
                  </a:cxn>
                  <a:cxn ang="0">
                    <a:pos x="144" y="226"/>
                  </a:cxn>
                  <a:cxn ang="0">
                    <a:pos x="149" y="229"/>
                  </a:cxn>
                </a:cxnLst>
                <a:rect l="0" t="0" r="r" b="b"/>
                <a:pathLst>
                  <a:path w="149" h="229">
                    <a:moveTo>
                      <a:pt x="0" y="0"/>
                    </a:moveTo>
                    <a:lnTo>
                      <a:pt x="16" y="10"/>
                    </a:lnTo>
                    <a:lnTo>
                      <a:pt x="32" y="23"/>
                    </a:lnTo>
                    <a:lnTo>
                      <a:pt x="47" y="39"/>
                    </a:lnTo>
                    <a:lnTo>
                      <a:pt x="53" y="49"/>
                    </a:lnTo>
                    <a:lnTo>
                      <a:pt x="59" y="61"/>
                    </a:lnTo>
                    <a:lnTo>
                      <a:pt x="64" y="75"/>
                    </a:lnTo>
                    <a:lnTo>
                      <a:pt x="68" y="90"/>
                    </a:lnTo>
                    <a:lnTo>
                      <a:pt x="72" y="108"/>
                    </a:lnTo>
                    <a:lnTo>
                      <a:pt x="74" y="127"/>
                    </a:lnTo>
                    <a:lnTo>
                      <a:pt x="77" y="146"/>
                    </a:lnTo>
                    <a:lnTo>
                      <a:pt x="80" y="163"/>
                    </a:lnTo>
                    <a:lnTo>
                      <a:pt x="84" y="178"/>
                    </a:lnTo>
                    <a:lnTo>
                      <a:pt x="89" y="191"/>
                    </a:lnTo>
                    <a:lnTo>
                      <a:pt x="95" y="200"/>
                    </a:lnTo>
                    <a:lnTo>
                      <a:pt x="103" y="207"/>
                    </a:lnTo>
                    <a:lnTo>
                      <a:pt x="111" y="214"/>
                    </a:lnTo>
                    <a:lnTo>
                      <a:pt x="120" y="217"/>
                    </a:lnTo>
                    <a:lnTo>
                      <a:pt x="136" y="224"/>
                    </a:lnTo>
                    <a:lnTo>
                      <a:pt x="144" y="226"/>
                    </a:lnTo>
                    <a:lnTo>
                      <a:pt x="149" y="229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82"/>
              <p:cNvSpPr>
                <a:spLocks/>
              </p:cNvSpPr>
              <p:nvPr/>
            </p:nvSpPr>
            <p:spPr bwMode="auto">
              <a:xfrm>
                <a:off x="194" y="1038"/>
                <a:ext cx="149" cy="229"/>
              </a:xfrm>
              <a:custGeom>
                <a:avLst/>
                <a:gdLst/>
                <a:ahLst/>
                <a:cxnLst>
                  <a:cxn ang="0">
                    <a:pos x="0" y="229"/>
                  </a:cxn>
                  <a:cxn ang="0">
                    <a:pos x="16" y="219"/>
                  </a:cxn>
                  <a:cxn ang="0">
                    <a:pos x="32" y="206"/>
                  </a:cxn>
                  <a:cxn ang="0">
                    <a:pos x="47" y="190"/>
                  </a:cxn>
                  <a:cxn ang="0">
                    <a:pos x="53" y="179"/>
                  </a:cxn>
                  <a:cxn ang="0">
                    <a:pos x="59" y="168"/>
                  </a:cxn>
                  <a:cxn ang="0">
                    <a:pos x="64" y="154"/>
                  </a:cxn>
                  <a:cxn ang="0">
                    <a:pos x="68" y="139"/>
                  </a:cxn>
                  <a:cxn ang="0">
                    <a:pos x="72" y="121"/>
                  </a:cxn>
                  <a:cxn ang="0">
                    <a:pos x="74" y="102"/>
                  </a:cxn>
                  <a:cxn ang="0">
                    <a:pos x="77" y="83"/>
                  </a:cxn>
                  <a:cxn ang="0">
                    <a:pos x="80" y="66"/>
                  </a:cxn>
                  <a:cxn ang="0">
                    <a:pos x="84" y="51"/>
                  </a:cxn>
                  <a:cxn ang="0">
                    <a:pos x="89" y="38"/>
                  </a:cxn>
                  <a:cxn ang="0">
                    <a:pos x="95" y="29"/>
                  </a:cxn>
                  <a:cxn ang="0">
                    <a:pos x="103" y="22"/>
                  </a:cxn>
                  <a:cxn ang="0">
                    <a:pos x="112" y="15"/>
                  </a:cxn>
                  <a:cxn ang="0">
                    <a:pos x="120" y="11"/>
                  </a:cxn>
                  <a:cxn ang="0">
                    <a:pos x="136" y="5"/>
                  </a:cxn>
                  <a:cxn ang="0">
                    <a:pos x="144" y="3"/>
                  </a:cxn>
                  <a:cxn ang="0">
                    <a:pos x="149" y="0"/>
                  </a:cxn>
                </a:cxnLst>
                <a:rect l="0" t="0" r="r" b="b"/>
                <a:pathLst>
                  <a:path w="149" h="229">
                    <a:moveTo>
                      <a:pt x="0" y="229"/>
                    </a:moveTo>
                    <a:lnTo>
                      <a:pt x="16" y="219"/>
                    </a:lnTo>
                    <a:lnTo>
                      <a:pt x="32" y="206"/>
                    </a:lnTo>
                    <a:lnTo>
                      <a:pt x="47" y="190"/>
                    </a:lnTo>
                    <a:lnTo>
                      <a:pt x="53" y="179"/>
                    </a:lnTo>
                    <a:lnTo>
                      <a:pt x="59" y="168"/>
                    </a:lnTo>
                    <a:lnTo>
                      <a:pt x="64" y="154"/>
                    </a:lnTo>
                    <a:lnTo>
                      <a:pt x="68" y="139"/>
                    </a:lnTo>
                    <a:lnTo>
                      <a:pt x="72" y="121"/>
                    </a:lnTo>
                    <a:lnTo>
                      <a:pt x="74" y="102"/>
                    </a:lnTo>
                    <a:lnTo>
                      <a:pt x="77" y="83"/>
                    </a:lnTo>
                    <a:lnTo>
                      <a:pt x="80" y="66"/>
                    </a:lnTo>
                    <a:lnTo>
                      <a:pt x="84" y="51"/>
                    </a:lnTo>
                    <a:lnTo>
                      <a:pt x="89" y="38"/>
                    </a:lnTo>
                    <a:lnTo>
                      <a:pt x="95" y="29"/>
                    </a:lnTo>
                    <a:lnTo>
                      <a:pt x="103" y="22"/>
                    </a:lnTo>
                    <a:lnTo>
                      <a:pt x="112" y="15"/>
                    </a:lnTo>
                    <a:lnTo>
                      <a:pt x="120" y="11"/>
                    </a:lnTo>
                    <a:lnTo>
                      <a:pt x="136" y="5"/>
                    </a:lnTo>
                    <a:lnTo>
                      <a:pt x="144" y="3"/>
                    </a:lnTo>
                    <a:lnTo>
                      <a:pt x="149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83"/>
              <p:cNvSpPr>
                <a:spLocks/>
              </p:cNvSpPr>
              <p:nvPr/>
            </p:nvSpPr>
            <p:spPr bwMode="auto">
              <a:xfrm>
                <a:off x="209" y="1303"/>
                <a:ext cx="149" cy="2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" y="10"/>
                  </a:cxn>
                  <a:cxn ang="0">
                    <a:pos x="32" y="23"/>
                  </a:cxn>
                  <a:cxn ang="0">
                    <a:pos x="47" y="39"/>
                  </a:cxn>
                  <a:cxn ang="0">
                    <a:pos x="53" y="49"/>
                  </a:cxn>
                  <a:cxn ang="0">
                    <a:pos x="59" y="61"/>
                  </a:cxn>
                  <a:cxn ang="0">
                    <a:pos x="64" y="75"/>
                  </a:cxn>
                  <a:cxn ang="0">
                    <a:pos x="68" y="90"/>
                  </a:cxn>
                  <a:cxn ang="0">
                    <a:pos x="72" y="108"/>
                  </a:cxn>
                  <a:cxn ang="0">
                    <a:pos x="74" y="127"/>
                  </a:cxn>
                  <a:cxn ang="0">
                    <a:pos x="77" y="146"/>
                  </a:cxn>
                  <a:cxn ang="0">
                    <a:pos x="80" y="163"/>
                  </a:cxn>
                  <a:cxn ang="0">
                    <a:pos x="84" y="178"/>
                  </a:cxn>
                  <a:cxn ang="0">
                    <a:pos x="89" y="191"/>
                  </a:cxn>
                  <a:cxn ang="0">
                    <a:pos x="95" y="200"/>
                  </a:cxn>
                  <a:cxn ang="0">
                    <a:pos x="103" y="207"/>
                  </a:cxn>
                  <a:cxn ang="0">
                    <a:pos x="111" y="214"/>
                  </a:cxn>
                  <a:cxn ang="0">
                    <a:pos x="120" y="217"/>
                  </a:cxn>
                  <a:cxn ang="0">
                    <a:pos x="136" y="224"/>
                  </a:cxn>
                  <a:cxn ang="0">
                    <a:pos x="144" y="226"/>
                  </a:cxn>
                  <a:cxn ang="0">
                    <a:pos x="149" y="229"/>
                  </a:cxn>
                </a:cxnLst>
                <a:rect l="0" t="0" r="r" b="b"/>
                <a:pathLst>
                  <a:path w="149" h="229">
                    <a:moveTo>
                      <a:pt x="0" y="0"/>
                    </a:moveTo>
                    <a:lnTo>
                      <a:pt x="16" y="10"/>
                    </a:lnTo>
                    <a:lnTo>
                      <a:pt x="32" y="23"/>
                    </a:lnTo>
                    <a:lnTo>
                      <a:pt x="47" y="39"/>
                    </a:lnTo>
                    <a:lnTo>
                      <a:pt x="53" y="49"/>
                    </a:lnTo>
                    <a:lnTo>
                      <a:pt x="59" y="61"/>
                    </a:lnTo>
                    <a:lnTo>
                      <a:pt x="64" y="75"/>
                    </a:lnTo>
                    <a:lnTo>
                      <a:pt x="68" y="90"/>
                    </a:lnTo>
                    <a:lnTo>
                      <a:pt x="72" y="108"/>
                    </a:lnTo>
                    <a:lnTo>
                      <a:pt x="74" y="127"/>
                    </a:lnTo>
                    <a:lnTo>
                      <a:pt x="77" y="146"/>
                    </a:lnTo>
                    <a:lnTo>
                      <a:pt x="80" y="163"/>
                    </a:lnTo>
                    <a:lnTo>
                      <a:pt x="84" y="178"/>
                    </a:lnTo>
                    <a:lnTo>
                      <a:pt x="89" y="191"/>
                    </a:lnTo>
                    <a:lnTo>
                      <a:pt x="95" y="200"/>
                    </a:lnTo>
                    <a:lnTo>
                      <a:pt x="103" y="207"/>
                    </a:lnTo>
                    <a:lnTo>
                      <a:pt x="111" y="214"/>
                    </a:lnTo>
                    <a:lnTo>
                      <a:pt x="120" y="217"/>
                    </a:lnTo>
                    <a:lnTo>
                      <a:pt x="136" y="224"/>
                    </a:lnTo>
                    <a:lnTo>
                      <a:pt x="144" y="226"/>
                    </a:lnTo>
                    <a:lnTo>
                      <a:pt x="149" y="229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Freeform 84"/>
              <p:cNvSpPr>
                <a:spLocks/>
              </p:cNvSpPr>
              <p:nvPr/>
            </p:nvSpPr>
            <p:spPr bwMode="auto">
              <a:xfrm>
                <a:off x="1017" y="930"/>
                <a:ext cx="175" cy="705"/>
              </a:xfrm>
              <a:custGeom>
                <a:avLst/>
                <a:gdLst/>
                <a:ahLst/>
                <a:cxnLst>
                  <a:cxn ang="0">
                    <a:pos x="175" y="0"/>
                  </a:cxn>
                  <a:cxn ang="0">
                    <a:pos x="0" y="24"/>
                  </a:cxn>
                  <a:cxn ang="0">
                    <a:pos x="0" y="681"/>
                  </a:cxn>
                  <a:cxn ang="0">
                    <a:pos x="175" y="705"/>
                  </a:cxn>
                  <a:cxn ang="0">
                    <a:pos x="175" y="0"/>
                  </a:cxn>
                </a:cxnLst>
                <a:rect l="0" t="0" r="r" b="b"/>
                <a:pathLst>
                  <a:path w="175" h="705">
                    <a:moveTo>
                      <a:pt x="175" y="0"/>
                    </a:moveTo>
                    <a:lnTo>
                      <a:pt x="0" y="24"/>
                    </a:lnTo>
                    <a:lnTo>
                      <a:pt x="0" y="681"/>
                    </a:lnTo>
                    <a:lnTo>
                      <a:pt x="175" y="705"/>
                    </a:lnTo>
                    <a:lnTo>
                      <a:pt x="175" y="0"/>
                    </a:lnTo>
                    <a:close/>
                  </a:path>
                </a:pathLst>
              </a:custGeom>
              <a:solidFill>
                <a:srgbClr val="9933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Freeform 85"/>
              <p:cNvSpPr>
                <a:spLocks/>
              </p:cNvSpPr>
              <p:nvPr/>
            </p:nvSpPr>
            <p:spPr bwMode="auto">
              <a:xfrm>
                <a:off x="1186" y="904"/>
                <a:ext cx="173" cy="751"/>
              </a:xfrm>
              <a:custGeom>
                <a:avLst/>
                <a:gdLst/>
                <a:ahLst/>
                <a:cxnLst>
                  <a:cxn ang="0">
                    <a:pos x="173" y="0"/>
                  </a:cxn>
                  <a:cxn ang="0">
                    <a:pos x="0" y="24"/>
                  </a:cxn>
                  <a:cxn ang="0">
                    <a:pos x="0" y="727"/>
                  </a:cxn>
                  <a:cxn ang="0">
                    <a:pos x="173" y="751"/>
                  </a:cxn>
                  <a:cxn ang="0">
                    <a:pos x="173" y="0"/>
                  </a:cxn>
                </a:cxnLst>
                <a:rect l="0" t="0" r="r" b="b"/>
                <a:pathLst>
                  <a:path w="173" h="751">
                    <a:moveTo>
                      <a:pt x="173" y="0"/>
                    </a:moveTo>
                    <a:lnTo>
                      <a:pt x="0" y="24"/>
                    </a:lnTo>
                    <a:lnTo>
                      <a:pt x="0" y="727"/>
                    </a:lnTo>
                    <a:lnTo>
                      <a:pt x="173" y="751"/>
                    </a:ln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6600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Rectangle 86"/>
              <p:cNvSpPr>
                <a:spLocks noChangeArrowheads="1"/>
              </p:cNvSpPr>
              <p:nvPr/>
            </p:nvSpPr>
            <p:spPr bwMode="auto">
              <a:xfrm rot="16200000">
                <a:off x="219" y="1206"/>
                <a:ext cx="207" cy="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500" b="1">
                    <a:solidFill>
                      <a:srgbClr val="000000"/>
                    </a:solidFill>
                  </a:rPr>
                  <a:t>Inflation</a:t>
                </a:r>
                <a:endParaRPr lang="en-US"/>
              </a:p>
            </p:txBody>
          </p:sp>
          <p:sp>
            <p:nvSpPr>
              <p:cNvPr id="84" name="Freeform 87"/>
              <p:cNvSpPr>
                <a:spLocks/>
              </p:cNvSpPr>
              <p:nvPr/>
            </p:nvSpPr>
            <p:spPr bwMode="auto">
              <a:xfrm>
                <a:off x="1218" y="794"/>
                <a:ext cx="1036" cy="129"/>
              </a:xfrm>
              <a:custGeom>
                <a:avLst/>
                <a:gdLst/>
                <a:ahLst/>
                <a:cxnLst>
                  <a:cxn ang="0">
                    <a:pos x="1036" y="0"/>
                  </a:cxn>
                  <a:cxn ang="0">
                    <a:pos x="0" y="0"/>
                  </a:cxn>
                  <a:cxn ang="0">
                    <a:pos x="0" y="129"/>
                  </a:cxn>
                  <a:cxn ang="0">
                    <a:pos x="1036" y="0"/>
                  </a:cxn>
                </a:cxnLst>
                <a:rect l="0" t="0" r="r" b="b"/>
                <a:pathLst>
                  <a:path w="1036" h="129">
                    <a:moveTo>
                      <a:pt x="1036" y="0"/>
                    </a:moveTo>
                    <a:lnTo>
                      <a:pt x="0" y="0"/>
                    </a:lnTo>
                    <a:lnTo>
                      <a:pt x="0" y="129"/>
                    </a:lnTo>
                    <a:lnTo>
                      <a:pt x="1036" y="0"/>
                    </a:lnTo>
                    <a:close/>
                  </a:path>
                </a:pathLst>
              </a:custGeom>
              <a:solidFill>
                <a:srgbClr val="F3E7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Freeform 88"/>
              <p:cNvSpPr>
                <a:spLocks/>
              </p:cNvSpPr>
              <p:nvPr/>
            </p:nvSpPr>
            <p:spPr bwMode="auto">
              <a:xfrm>
                <a:off x="1226" y="1645"/>
                <a:ext cx="1036" cy="130"/>
              </a:xfrm>
              <a:custGeom>
                <a:avLst/>
                <a:gdLst/>
                <a:ahLst/>
                <a:cxnLst>
                  <a:cxn ang="0">
                    <a:pos x="1036" y="130"/>
                  </a:cxn>
                  <a:cxn ang="0">
                    <a:pos x="0" y="130"/>
                  </a:cxn>
                  <a:cxn ang="0">
                    <a:pos x="0" y="0"/>
                  </a:cxn>
                  <a:cxn ang="0">
                    <a:pos x="1036" y="130"/>
                  </a:cxn>
                </a:cxnLst>
                <a:rect l="0" t="0" r="r" b="b"/>
                <a:pathLst>
                  <a:path w="1036" h="130">
                    <a:moveTo>
                      <a:pt x="1036" y="130"/>
                    </a:moveTo>
                    <a:lnTo>
                      <a:pt x="0" y="130"/>
                    </a:lnTo>
                    <a:lnTo>
                      <a:pt x="0" y="0"/>
                    </a:lnTo>
                    <a:lnTo>
                      <a:pt x="1036" y="130"/>
                    </a:lnTo>
                    <a:close/>
                  </a:path>
                </a:pathLst>
              </a:custGeom>
              <a:solidFill>
                <a:srgbClr val="F3E7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Freeform 89"/>
              <p:cNvSpPr>
                <a:spLocks/>
              </p:cNvSpPr>
              <p:nvPr/>
            </p:nvSpPr>
            <p:spPr bwMode="auto">
              <a:xfrm>
                <a:off x="605" y="991"/>
                <a:ext cx="58" cy="578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0" y="10"/>
                  </a:cxn>
                  <a:cxn ang="0">
                    <a:pos x="0" y="568"/>
                  </a:cxn>
                  <a:cxn ang="0">
                    <a:pos x="58" y="578"/>
                  </a:cxn>
                  <a:cxn ang="0">
                    <a:pos x="58" y="0"/>
                  </a:cxn>
                </a:cxnLst>
                <a:rect l="0" t="0" r="r" b="b"/>
                <a:pathLst>
                  <a:path w="58" h="578">
                    <a:moveTo>
                      <a:pt x="58" y="0"/>
                    </a:moveTo>
                    <a:lnTo>
                      <a:pt x="0" y="10"/>
                    </a:lnTo>
                    <a:lnTo>
                      <a:pt x="0" y="568"/>
                    </a:lnTo>
                    <a:lnTo>
                      <a:pt x="58" y="578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Freeform 90"/>
              <p:cNvSpPr>
                <a:spLocks/>
              </p:cNvSpPr>
              <p:nvPr/>
            </p:nvSpPr>
            <p:spPr bwMode="auto">
              <a:xfrm>
                <a:off x="657" y="986"/>
                <a:ext cx="66" cy="588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0" y="10"/>
                  </a:cxn>
                  <a:cxn ang="0">
                    <a:pos x="0" y="578"/>
                  </a:cxn>
                  <a:cxn ang="0">
                    <a:pos x="66" y="588"/>
                  </a:cxn>
                  <a:cxn ang="0">
                    <a:pos x="66" y="0"/>
                  </a:cxn>
                </a:cxnLst>
                <a:rect l="0" t="0" r="r" b="b"/>
                <a:pathLst>
                  <a:path w="66" h="588">
                    <a:moveTo>
                      <a:pt x="66" y="0"/>
                    </a:moveTo>
                    <a:lnTo>
                      <a:pt x="0" y="10"/>
                    </a:lnTo>
                    <a:lnTo>
                      <a:pt x="0" y="578"/>
                    </a:lnTo>
                    <a:lnTo>
                      <a:pt x="66" y="588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Freeform 91"/>
              <p:cNvSpPr>
                <a:spLocks/>
              </p:cNvSpPr>
              <p:nvPr/>
            </p:nvSpPr>
            <p:spPr bwMode="auto">
              <a:xfrm>
                <a:off x="717" y="981"/>
                <a:ext cx="73" cy="603"/>
              </a:xfrm>
              <a:custGeom>
                <a:avLst/>
                <a:gdLst/>
                <a:ahLst/>
                <a:cxnLst>
                  <a:cxn ang="0">
                    <a:pos x="73" y="0"/>
                  </a:cxn>
                  <a:cxn ang="0">
                    <a:pos x="0" y="10"/>
                  </a:cxn>
                  <a:cxn ang="0">
                    <a:pos x="0" y="593"/>
                  </a:cxn>
                  <a:cxn ang="0">
                    <a:pos x="73" y="603"/>
                  </a:cxn>
                  <a:cxn ang="0">
                    <a:pos x="73" y="0"/>
                  </a:cxn>
                </a:cxnLst>
                <a:rect l="0" t="0" r="r" b="b"/>
                <a:pathLst>
                  <a:path w="73" h="603">
                    <a:moveTo>
                      <a:pt x="73" y="0"/>
                    </a:moveTo>
                    <a:lnTo>
                      <a:pt x="0" y="10"/>
                    </a:lnTo>
                    <a:lnTo>
                      <a:pt x="0" y="593"/>
                    </a:lnTo>
                    <a:lnTo>
                      <a:pt x="73" y="603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Freeform 92"/>
              <p:cNvSpPr>
                <a:spLocks/>
              </p:cNvSpPr>
              <p:nvPr/>
            </p:nvSpPr>
            <p:spPr bwMode="auto">
              <a:xfrm>
                <a:off x="784" y="971"/>
                <a:ext cx="58" cy="618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0" y="10"/>
                  </a:cxn>
                  <a:cxn ang="0">
                    <a:pos x="0" y="608"/>
                  </a:cxn>
                  <a:cxn ang="0">
                    <a:pos x="58" y="618"/>
                  </a:cxn>
                  <a:cxn ang="0">
                    <a:pos x="58" y="0"/>
                  </a:cxn>
                </a:cxnLst>
                <a:rect l="0" t="0" r="r" b="b"/>
                <a:pathLst>
                  <a:path w="58" h="618">
                    <a:moveTo>
                      <a:pt x="58" y="0"/>
                    </a:moveTo>
                    <a:lnTo>
                      <a:pt x="0" y="10"/>
                    </a:lnTo>
                    <a:lnTo>
                      <a:pt x="0" y="608"/>
                    </a:lnTo>
                    <a:lnTo>
                      <a:pt x="58" y="618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C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Freeform 93"/>
              <p:cNvSpPr>
                <a:spLocks/>
              </p:cNvSpPr>
              <p:nvPr/>
            </p:nvSpPr>
            <p:spPr bwMode="auto">
              <a:xfrm>
                <a:off x="836" y="965"/>
                <a:ext cx="66" cy="634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0" y="12"/>
                  </a:cxn>
                  <a:cxn ang="0">
                    <a:pos x="0" y="623"/>
                  </a:cxn>
                  <a:cxn ang="0">
                    <a:pos x="66" y="634"/>
                  </a:cxn>
                  <a:cxn ang="0">
                    <a:pos x="66" y="0"/>
                  </a:cxn>
                </a:cxnLst>
                <a:rect l="0" t="0" r="r" b="b"/>
                <a:pathLst>
                  <a:path w="66" h="634">
                    <a:moveTo>
                      <a:pt x="66" y="0"/>
                    </a:moveTo>
                    <a:lnTo>
                      <a:pt x="0" y="12"/>
                    </a:lnTo>
                    <a:lnTo>
                      <a:pt x="0" y="623"/>
                    </a:lnTo>
                    <a:lnTo>
                      <a:pt x="66" y="634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CC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Freeform 94"/>
              <p:cNvSpPr>
                <a:spLocks/>
              </p:cNvSpPr>
              <p:nvPr/>
            </p:nvSpPr>
            <p:spPr bwMode="auto">
              <a:xfrm>
                <a:off x="895" y="955"/>
                <a:ext cx="66" cy="649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0" y="12"/>
                  </a:cxn>
                  <a:cxn ang="0">
                    <a:pos x="0" y="638"/>
                  </a:cxn>
                  <a:cxn ang="0">
                    <a:pos x="66" y="649"/>
                  </a:cxn>
                  <a:cxn ang="0">
                    <a:pos x="66" y="0"/>
                  </a:cxn>
                </a:cxnLst>
                <a:rect l="0" t="0" r="r" b="b"/>
                <a:pathLst>
                  <a:path w="66" h="649">
                    <a:moveTo>
                      <a:pt x="66" y="0"/>
                    </a:moveTo>
                    <a:lnTo>
                      <a:pt x="0" y="12"/>
                    </a:lnTo>
                    <a:lnTo>
                      <a:pt x="0" y="638"/>
                    </a:lnTo>
                    <a:lnTo>
                      <a:pt x="66" y="649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D600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Freeform 95"/>
              <p:cNvSpPr>
                <a:spLocks/>
              </p:cNvSpPr>
              <p:nvPr/>
            </p:nvSpPr>
            <p:spPr bwMode="auto">
              <a:xfrm>
                <a:off x="959" y="950"/>
                <a:ext cx="62" cy="665"/>
              </a:xfrm>
              <a:custGeom>
                <a:avLst/>
                <a:gdLst/>
                <a:ahLst/>
                <a:cxnLst>
                  <a:cxn ang="0">
                    <a:pos x="62" y="0"/>
                  </a:cxn>
                  <a:cxn ang="0">
                    <a:pos x="0" y="12"/>
                  </a:cxn>
                  <a:cxn ang="0">
                    <a:pos x="0" y="653"/>
                  </a:cxn>
                  <a:cxn ang="0">
                    <a:pos x="62" y="665"/>
                  </a:cxn>
                  <a:cxn ang="0">
                    <a:pos x="62" y="0"/>
                  </a:cxn>
                </a:cxnLst>
                <a:rect l="0" t="0" r="r" b="b"/>
                <a:pathLst>
                  <a:path w="62" h="665">
                    <a:moveTo>
                      <a:pt x="62" y="0"/>
                    </a:moveTo>
                    <a:lnTo>
                      <a:pt x="0" y="12"/>
                    </a:lnTo>
                    <a:lnTo>
                      <a:pt x="0" y="653"/>
                    </a:lnTo>
                    <a:lnTo>
                      <a:pt x="62" y="665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99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Rectangle 96"/>
              <p:cNvSpPr>
                <a:spLocks noChangeArrowheads="1"/>
              </p:cNvSpPr>
              <p:nvPr/>
            </p:nvSpPr>
            <p:spPr bwMode="auto">
              <a:xfrm rot="16200000">
                <a:off x="378" y="1202"/>
                <a:ext cx="543" cy="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500" b="1">
                    <a:solidFill>
                      <a:srgbClr val="000000"/>
                    </a:solidFill>
                  </a:rPr>
                  <a:t>Forming Atomic Nuclei</a:t>
                </a:r>
                <a:endParaRPr lang="en-US"/>
              </a:p>
            </p:txBody>
          </p:sp>
          <p:sp>
            <p:nvSpPr>
              <p:cNvPr id="94" name="Rectangle 97"/>
              <p:cNvSpPr>
                <a:spLocks noChangeArrowheads="1"/>
              </p:cNvSpPr>
              <p:nvPr/>
            </p:nvSpPr>
            <p:spPr bwMode="auto">
              <a:xfrm rot="16200000">
                <a:off x="768" y="1216"/>
                <a:ext cx="364" cy="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500" b="1">
                    <a:solidFill>
                      <a:srgbClr val="000000"/>
                    </a:solidFill>
                  </a:rPr>
                  <a:t>Recombination</a:t>
                </a:r>
                <a:endParaRPr lang="en-US"/>
              </a:p>
            </p:txBody>
          </p:sp>
          <p:sp>
            <p:nvSpPr>
              <p:cNvPr id="95" name="Freeform 98"/>
              <p:cNvSpPr>
                <a:spLocks/>
              </p:cNvSpPr>
              <p:nvPr/>
            </p:nvSpPr>
            <p:spPr bwMode="auto">
              <a:xfrm>
                <a:off x="343" y="794"/>
                <a:ext cx="1922" cy="977"/>
              </a:xfrm>
              <a:custGeom>
                <a:avLst/>
                <a:gdLst/>
                <a:ahLst/>
                <a:cxnLst>
                  <a:cxn ang="0">
                    <a:pos x="1922" y="0"/>
                  </a:cxn>
                  <a:cxn ang="0">
                    <a:pos x="0" y="244"/>
                  </a:cxn>
                  <a:cxn ang="0">
                    <a:pos x="0" y="733"/>
                  </a:cxn>
                  <a:cxn ang="0">
                    <a:pos x="1922" y="977"/>
                  </a:cxn>
                  <a:cxn ang="0">
                    <a:pos x="1922" y="0"/>
                  </a:cxn>
                </a:cxnLst>
                <a:rect l="0" t="0" r="r" b="b"/>
                <a:pathLst>
                  <a:path w="1922" h="977">
                    <a:moveTo>
                      <a:pt x="1922" y="0"/>
                    </a:moveTo>
                    <a:lnTo>
                      <a:pt x="0" y="244"/>
                    </a:lnTo>
                    <a:lnTo>
                      <a:pt x="0" y="733"/>
                    </a:lnTo>
                    <a:lnTo>
                      <a:pt x="1922" y="977"/>
                    </a:lnTo>
                    <a:lnTo>
                      <a:pt x="1922" y="0"/>
                    </a:lnTo>
                    <a:close/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Rectangle 99"/>
              <p:cNvSpPr>
                <a:spLocks noChangeArrowheads="1"/>
              </p:cNvSpPr>
              <p:nvPr/>
            </p:nvSpPr>
            <p:spPr bwMode="auto">
              <a:xfrm>
                <a:off x="1391" y="997"/>
                <a:ext cx="71" cy="562"/>
              </a:xfrm>
              <a:prstGeom prst="rect">
                <a:avLst/>
              </a:prstGeom>
              <a:noFill/>
              <a:ln w="11113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Rectangle 100"/>
              <p:cNvSpPr>
                <a:spLocks noChangeArrowheads="1"/>
              </p:cNvSpPr>
              <p:nvPr/>
            </p:nvSpPr>
            <p:spPr bwMode="auto">
              <a:xfrm rot="16200000">
                <a:off x="1269" y="1209"/>
                <a:ext cx="334" cy="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500" b="1">
                    <a:solidFill>
                      <a:srgbClr val="FFFFFF"/>
                    </a:solidFill>
                  </a:rPr>
                  <a:t>First Galaxies</a:t>
                </a:r>
                <a:endParaRPr lang="en-US"/>
              </a:p>
            </p:txBody>
          </p:sp>
          <p:sp>
            <p:nvSpPr>
              <p:cNvPr id="98" name="Rectangle 101"/>
              <p:cNvSpPr>
                <a:spLocks noChangeArrowheads="1"/>
              </p:cNvSpPr>
              <p:nvPr/>
            </p:nvSpPr>
            <p:spPr bwMode="auto">
              <a:xfrm>
                <a:off x="1556" y="1002"/>
                <a:ext cx="71" cy="562"/>
              </a:xfrm>
              <a:prstGeom prst="rect">
                <a:avLst/>
              </a:prstGeom>
              <a:noFill/>
              <a:ln w="11113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Rectangle 102"/>
              <p:cNvSpPr>
                <a:spLocks noChangeArrowheads="1"/>
              </p:cNvSpPr>
              <p:nvPr/>
            </p:nvSpPr>
            <p:spPr bwMode="auto">
              <a:xfrm rot="16200000">
                <a:off x="1437" y="1215"/>
                <a:ext cx="330" cy="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500" b="1">
                    <a:solidFill>
                      <a:srgbClr val="FFFFFF"/>
                    </a:solidFill>
                  </a:rPr>
                  <a:t>Reionoization</a:t>
                </a:r>
                <a:endParaRPr lang="en-US"/>
              </a:p>
            </p:txBody>
          </p:sp>
          <p:sp>
            <p:nvSpPr>
              <p:cNvPr id="100" name="Rectangle 103"/>
              <p:cNvSpPr>
                <a:spLocks noChangeArrowheads="1"/>
              </p:cNvSpPr>
              <p:nvPr/>
            </p:nvSpPr>
            <p:spPr bwMode="auto">
              <a:xfrm>
                <a:off x="1728" y="999"/>
                <a:ext cx="117" cy="561"/>
              </a:xfrm>
              <a:prstGeom prst="rect">
                <a:avLst/>
              </a:prstGeom>
              <a:noFill/>
              <a:ln w="11113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Rectangle 104"/>
              <p:cNvSpPr>
                <a:spLocks noChangeArrowheads="1"/>
              </p:cNvSpPr>
              <p:nvPr/>
            </p:nvSpPr>
            <p:spPr bwMode="auto">
              <a:xfrm rot="16200000">
                <a:off x="1636" y="1208"/>
                <a:ext cx="272" cy="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500" b="1">
                    <a:solidFill>
                      <a:srgbClr val="FFFFFF"/>
                    </a:solidFill>
                  </a:rPr>
                  <a:t>Clusters &amp; </a:t>
                </a:r>
                <a:endParaRPr lang="en-US"/>
              </a:p>
            </p:txBody>
          </p:sp>
          <p:sp>
            <p:nvSpPr>
              <p:cNvPr id="102" name="Rectangle 105"/>
              <p:cNvSpPr>
                <a:spLocks noChangeArrowheads="1"/>
              </p:cNvSpPr>
              <p:nvPr/>
            </p:nvSpPr>
            <p:spPr bwMode="auto">
              <a:xfrm rot="16200000">
                <a:off x="1673" y="1214"/>
                <a:ext cx="292" cy="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500" b="1">
                    <a:solidFill>
                      <a:srgbClr val="FFFFFF"/>
                    </a:solidFill>
                  </a:rPr>
                  <a:t>Morphology</a:t>
                </a:r>
                <a:endParaRPr lang="en-US"/>
              </a:p>
            </p:txBody>
          </p:sp>
          <p:sp>
            <p:nvSpPr>
              <p:cNvPr id="103" name="Rectangle 106"/>
              <p:cNvSpPr>
                <a:spLocks noChangeArrowheads="1"/>
              </p:cNvSpPr>
              <p:nvPr/>
            </p:nvSpPr>
            <p:spPr bwMode="auto">
              <a:xfrm rot="16200000">
                <a:off x="1828" y="1194"/>
                <a:ext cx="406" cy="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500" b="1">
                    <a:solidFill>
                      <a:srgbClr val="FFFFFF"/>
                    </a:solidFill>
                  </a:rPr>
                  <a:t>Modern Universe</a:t>
                </a:r>
                <a:endParaRPr lang="en-US"/>
              </a:p>
            </p:txBody>
          </p:sp>
          <p:sp>
            <p:nvSpPr>
              <p:cNvPr id="104" name="Rectangle 107"/>
              <p:cNvSpPr>
                <a:spLocks noChangeArrowheads="1"/>
              </p:cNvSpPr>
              <p:nvPr/>
            </p:nvSpPr>
            <p:spPr bwMode="auto">
              <a:xfrm>
                <a:off x="1329" y="959"/>
                <a:ext cx="567" cy="638"/>
              </a:xfrm>
              <a:prstGeom prst="rect">
                <a:avLst/>
              </a:prstGeom>
              <a:noFill/>
              <a:ln w="1111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Rectangle 108"/>
              <p:cNvSpPr>
                <a:spLocks noChangeArrowheads="1"/>
              </p:cNvSpPr>
              <p:nvPr/>
            </p:nvSpPr>
            <p:spPr bwMode="auto">
              <a:xfrm>
                <a:off x="1418" y="1557"/>
                <a:ext cx="384" cy="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Rectangle 109"/>
              <p:cNvSpPr>
                <a:spLocks noChangeArrowheads="1"/>
              </p:cNvSpPr>
              <p:nvPr/>
            </p:nvSpPr>
            <p:spPr bwMode="auto">
              <a:xfrm>
                <a:off x="1495" y="1597"/>
                <a:ext cx="269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 b="1">
                    <a:solidFill>
                      <a:srgbClr val="FF0000"/>
                    </a:solidFill>
                  </a:rPr>
                  <a:t>NIRCam</a:t>
                </a:r>
                <a:endParaRPr lang="en-US"/>
              </a:p>
            </p:txBody>
          </p:sp>
          <p:sp>
            <p:nvSpPr>
              <p:cNvPr id="107" name="Freeform 110"/>
              <p:cNvSpPr>
                <a:spLocks/>
              </p:cNvSpPr>
              <p:nvPr/>
            </p:nvSpPr>
            <p:spPr bwMode="auto">
              <a:xfrm>
                <a:off x="339" y="1035"/>
                <a:ext cx="58" cy="497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0" y="9"/>
                  </a:cxn>
                  <a:cxn ang="0">
                    <a:pos x="0" y="488"/>
                  </a:cxn>
                  <a:cxn ang="0">
                    <a:pos x="58" y="497"/>
                  </a:cxn>
                  <a:cxn ang="0">
                    <a:pos x="58" y="0"/>
                  </a:cxn>
                </a:cxnLst>
                <a:rect l="0" t="0" r="r" b="b"/>
                <a:pathLst>
                  <a:path w="58" h="497">
                    <a:moveTo>
                      <a:pt x="58" y="0"/>
                    </a:moveTo>
                    <a:lnTo>
                      <a:pt x="0" y="9"/>
                    </a:lnTo>
                    <a:lnTo>
                      <a:pt x="0" y="488"/>
                    </a:lnTo>
                    <a:lnTo>
                      <a:pt x="58" y="497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Rectangle 111"/>
              <p:cNvSpPr>
                <a:spLocks noChangeArrowheads="1"/>
              </p:cNvSpPr>
              <p:nvPr/>
            </p:nvSpPr>
            <p:spPr bwMode="auto">
              <a:xfrm rot="16200000">
                <a:off x="232" y="1200"/>
                <a:ext cx="289" cy="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500" b="1">
                    <a:solidFill>
                      <a:srgbClr val="000000"/>
                    </a:solidFill>
                  </a:rPr>
                  <a:t>Quark Soup</a:t>
                </a:r>
                <a:endParaRPr lang="en-US"/>
              </a:p>
            </p:txBody>
          </p:sp>
        </p:grpSp>
      </p:grpSp>
      <p:grpSp>
        <p:nvGrpSpPr>
          <p:cNvPr id="113" name="Group 112"/>
          <p:cNvGrpSpPr/>
          <p:nvPr/>
        </p:nvGrpSpPr>
        <p:grpSpPr>
          <a:xfrm>
            <a:off x="0" y="3124200"/>
            <a:ext cx="9144000" cy="2057400"/>
            <a:chOff x="0" y="3124200"/>
            <a:chExt cx="9144000" cy="2057400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0" y="3124200"/>
              <a:ext cx="3505200" cy="1524000"/>
              <a:chOff x="6353" y="10218"/>
              <a:chExt cx="4428" cy="1589"/>
            </a:xfrm>
          </p:grpSpPr>
          <p:pic>
            <p:nvPicPr>
              <p:cNvPr id="6" name="Picture 5" descr="Greenefig2a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353" y="10223"/>
                <a:ext cx="1523" cy="15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Picture 6" descr="Greenefig2b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815" y="10218"/>
                <a:ext cx="1563" cy="15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7" descr="Greenefig2c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9293" y="10221"/>
                <a:ext cx="1488" cy="15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11" name="Rectangle 3"/>
            <p:cNvSpPr txBox="1">
              <a:spLocks noChangeArrowheads="1"/>
            </p:cNvSpPr>
            <p:nvPr/>
          </p:nvSpPr>
          <p:spPr>
            <a:xfrm>
              <a:off x="3578224" y="3581400"/>
              <a:ext cx="5565776" cy="1600200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Autofit/>
            </a:bodyPr>
            <a:lstStyle/>
            <a:p>
              <a:pPr marL="344488" marR="0" lvl="1" indent="-344488" algn="l" defTabSz="914400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>
                  <a:tab pos="285750" algn="l"/>
                </a:tabLst>
                <a:defRPr/>
              </a:pPr>
              <a:r>
                <a:rPr kumimoji="0" lang="en-US" sz="2400" b="1" i="0" u="sng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The Birth of Stars Planets:</a:t>
              </a:r>
              <a:r>
                <a:rPr kumimoji="0" lang="en-US" sz="2800" b="1" i="0" u="sng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Determine  colors and numbers of stars in clusters, measure extinction profiles in dense clouds</a:t>
              </a:r>
              <a:endPara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44488" marR="0" lvl="1" indent="-344488" algn="l" defTabSz="914400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>
                  <a:tab pos="285750" algn="l"/>
                </a:tabLst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     Broad and narrowband filters, high sensitivity, large FOV, diffraction-limited PSF, high dynamic  range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-1" y="4876800"/>
            <a:ext cx="9144001" cy="2057400"/>
            <a:chOff x="-1" y="4876800"/>
            <a:chExt cx="9144001" cy="2057400"/>
          </a:xfrm>
        </p:grpSpPr>
        <p:sp>
          <p:nvSpPr>
            <p:cNvPr id="112" name="Rectangle 3"/>
            <p:cNvSpPr txBox="1">
              <a:spLocks noChangeArrowheads="1"/>
            </p:cNvSpPr>
            <p:nvPr/>
          </p:nvSpPr>
          <p:spPr>
            <a:xfrm>
              <a:off x="3578224" y="5257800"/>
              <a:ext cx="5565776" cy="1676400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Autofit/>
            </a:bodyPr>
            <a:lstStyle/>
            <a:p>
              <a:pPr marL="344488" marR="0" lvl="1" indent="-344488" algn="l" defTabSz="914400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>
                  <a:tab pos="285750" algn="l"/>
                </a:tabLst>
                <a:defRPr/>
              </a:pPr>
              <a:r>
                <a:rPr kumimoji="0" lang="en-US" sz="2400" b="1" i="0" u="sng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Planetary Systems and the Origins of Life:</a:t>
              </a:r>
              <a:endPara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44488" marR="0" lvl="1" indent="-344488" algn="l" defTabSz="914400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>
                  <a:tab pos="285750" algn="l"/>
                </a:tabLst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    </a:t>
              </a:r>
              <a:r>
                <a:rPr kumimoji="0" 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Characterize disks and planets, classify  KBOs</a:t>
              </a:r>
            </a:p>
            <a:p>
              <a:pPr marL="344488" marR="0" lvl="1" indent="-344488" algn="l" defTabSz="914400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>
                  <a:tab pos="285750" algn="l"/>
                </a:tabLst>
                <a:defRPr/>
              </a:pP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      Broad and intermediate band filters, high sensitivity, coronagraphic masks, defocused images and grism spectroscopy for transits</a:t>
              </a:r>
              <a:endPara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115" name="Group 114"/>
            <p:cNvGrpSpPr/>
            <p:nvPr/>
          </p:nvGrpSpPr>
          <p:grpSpPr>
            <a:xfrm>
              <a:off x="-1" y="4876800"/>
              <a:ext cx="3505200" cy="1600200"/>
              <a:chOff x="-1" y="4876800"/>
              <a:chExt cx="3505200" cy="1600200"/>
            </a:xfrm>
          </p:grpSpPr>
          <p:pic>
            <p:nvPicPr>
              <p:cNvPr id="10" name="Picture 9" descr="beta_pic_small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155319" y="4876800"/>
                <a:ext cx="1130681" cy="1600200"/>
              </a:xfrm>
              <a:prstGeom prst="rect">
                <a:avLst/>
              </a:prstGeom>
              <a:noFill/>
            </p:spPr>
          </p:pic>
          <p:pic>
            <p:nvPicPr>
              <p:cNvPr id="12" name="Picture 15" descr="orion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-1" y="4876800"/>
                <a:ext cx="1199933" cy="1600200"/>
              </a:xfrm>
              <a:prstGeom prst="rect">
                <a:avLst/>
              </a:prstGeom>
              <a:noFill/>
            </p:spPr>
          </p:pic>
          <p:pic>
            <p:nvPicPr>
              <p:cNvPr id="114" name="Picture 113" descr="serabyn-fig2a.jpg"/>
              <p:cNvPicPr>
                <a:picLocks noChangeAspect="1"/>
              </p:cNvPicPr>
              <p:nvPr/>
            </p:nvPicPr>
            <p:blipFill>
              <a:blip r:embed="rId9" cstate="print"/>
              <a:srcRect r="4934"/>
              <a:stretch>
                <a:fillRect/>
              </a:stretch>
            </p:blipFill>
            <p:spPr>
              <a:xfrm rot="16200000">
                <a:off x="2104282" y="5058518"/>
                <a:ext cx="1582636" cy="1219199"/>
              </a:xfrm>
              <a:prstGeom prst="rect">
                <a:avLst/>
              </a:prstGeom>
            </p:spPr>
          </p:pic>
        </p:grpSp>
      </p:grpSp>
      <p:sp>
        <p:nvSpPr>
          <p:cNvPr id="117" name="Date Placeholder 1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7/6/2012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AA69C-DACC-4A0E-AF04-36985D831147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r="51357" b="12357"/>
          <a:stretch>
            <a:fillRect/>
          </a:stretch>
        </p:blipFill>
        <p:spPr bwMode="auto">
          <a:xfrm>
            <a:off x="667512" y="0"/>
            <a:ext cx="7656576" cy="6858000"/>
          </a:xfrm>
          <a:prstGeom prst="rect">
            <a:avLst/>
          </a:prstGeom>
          <a:noFill/>
        </p:spPr>
      </p:pic>
      <p:sp>
        <p:nvSpPr>
          <p:cNvPr id="9" name="Oval 8"/>
          <p:cNvSpPr/>
          <p:nvPr/>
        </p:nvSpPr>
        <p:spPr>
          <a:xfrm>
            <a:off x="3087233" y="1047184"/>
            <a:ext cx="612618" cy="555279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1707761" y="271604"/>
            <a:ext cx="5735745" cy="4919525"/>
            <a:chOff x="1707761" y="271604"/>
            <a:chExt cx="5735745" cy="4919525"/>
          </a:xfrm>
        </p:grpSpPr>
        <p:sp>
          <p:nvSpPr>
            <p:cNvPr id="7" name="Right Arrow 6"/>
            <p:cNvSpPr/>
            <p:nvPr/>
          </p:nvSpPr>
          <p:spPr>
            <a:xfrm rot="20959621" flipH="1">
              <a:off x="3238121" y="271604"/>
              <a:ext cx="3479549" cy="350550"/>
            </a:xfrm>
            <a:prstGeom prst="rightArrow">
              <a:avLst/>
            </a:prstGeom>
            <a:gradFill>
              <a:gsLst>
                <a:gs pos="0">
                  <a:srgbClr val="FF0000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ln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Arrow 7"/>
            <p:cNvSpPr/>
            <p:nvPr/>
          </p:nvSpPr>
          <p:spPr>
            <a:xfrm rot="11999165" flipH="1">
              <a:off x="3228782" y="1138549"/>
              <a:ext cx="2924427" cy="350550"/>
            </a:xfrm>
            <a:prstGeom prst="rightArrow">
              <a:avLst/>
            </a:prstGeom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ln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Arrow 9"/>
            <p:cNvSpPr/>
            <p:nvPr/>
          </p:nvSpPr>
          <p:spPr>
            <a:xfrm rot="19197205" flipH="1">
              <a:off x="4613950" y="2234033"/>
              <a:ext cx="1455355" cy="350550"/>
            </a:xfrm>
            <a:prstGeom prst="rightArrow">
              <a:avLst/>
            </a:prstGeom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ln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10"/>
            <p:cNvSpPr/>
            <p:nvPr/>
          </p:nvSpPr>
          <p:spPr>
            <a:xfrm rot="19368848" flipH="1">
              <a:off x="1707761" y="3665092"/>
              <a:ext cx="3375240" cy="35055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Arrow 11"/>
            <p:cNvSpPr/>
            <p:nvPr/>
          </p:nvSpPr>
          <p:spPr>
            <a:xfrm rot="12543755" flipH="1">
              <a:off x="4652445" y="3317140"/>
              <a:ext cx="2791061" cy="350550"/>
            </a:xfrm>
            <a:prstGeom prst="rightArrow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Arrow 12"/>
            <p:cNvSpPr/>
            <p:nvPr/>
          </p:nvSpPr>
          <p:spPr>
            <a:xfrm rot="20249128" flipH="1">
              <a:off x="3778836" y="4840579"/>
              <a:ext cx="3612273" cy="350550"/>
            </a:xfrm>
            <a:prstGeom prst="rightArrow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96348" y="5267740"/>
            <a:ext cx="1812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Long-</a:t>
            </a:r>
            <a:r>
              <a:rPr lang="en-US" sz="2800" dirty="0" smtClean="0">
                <a:solidFill>
                  <a:schemeClr val="bg1"/>
                </a:solidFill>
                <a:latin typeface="Symbol" pitchFamily="18" charset="2"/>
              </a:rPr>
              <a:t>l </a:t>
            </a:r>
            <a:r>
              <a:rPr lang="en-US" sz="2800" dirty="0" smtClean="0">
                <a:solidFill>
                  <a:schemeClr val="bg1"/>
                </a:solidFill>
              </a:rPr>
              <a:t>FPA</a:t>
            </a:r>
            <a:endParaRPr lang="en-US" sz="2800" dirty="0">
              <a:solidFill>
                <a:schemeClr val="bg1"/>
              </a:solidFill>
              <a:latin typeface="Symbol" pitchFamily="18" charset="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73426" y="6029980"/>
            <a:ext cx="2318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Short-</a:t>
            </a:r>
            <a:r>
              <a:rPr lang="en-US" sz="2800" dirty="0" smtClean="0">
                <a:solidFill>
                  <a:schemeClr val="bg1"/>
                </a:solidFill>
                <a:latin typeface="Symbol" pitchFamily="18" charset="2"/>
              </a:rPr>
              <a:t>l </a:t>
            </a:r>
            <a:r>
              <a:rPr lang="en-US" sz="2800" dirty="0" smtClean="0">
                <a:solidFill>
                  <a:schemeClr val="bg1"/>
                </a:solidFill>
              </a:rPr>
              <a:t>FPA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87286" y="1345096"/>
            <a:ext cx="2069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Coronagraph</a:t>
            </a:r>
            <a:endParaRPr lang="en-US" sz="2800" dirty="0">
              <a:solidFill>
                <a:schemeClr val="bg1"/>
              </a:solidFill>
              <a:latin typeface="Symbol" pitchFamily="18" charset="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74974" y="5357432"/>
            <a:ext cx="9124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Pupil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Lens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2243" y="334617"/>
            <a:ext cx="21894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Pickoff Mirror</a:t>
            </a:r>
            <a:endParaRPr lang="en-US" sz="2800" dirty="0">
              <a:solidFill>
                <a:schemeClr val="bg1"/>
              </a:solidFill>
              <a:latin typeface="Symbol" pitchFamily="18" charset="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04452" y="2256182"/>
            <a:ext cx="16958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Collimator</a:t>
            </a:r>
            <a:endParaRPr lang="en-US" sz="2800" dirty="0">
              <a:solidFill>
                <a:schemeClr val="bg1"/>
              </a:solidFill>
              <a:latin typeface="Symbol" pitchFamily="18" charset="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99951" y="2418521"/>
            <a:ext cx="13715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Dichroic</a:t>
            </a:r>
            <a:endParaRPr lang="en-US" sz="2800" dirty="0">
              <a:solidFill>
                <a:schemeClr val="bg1"/>
              </a:solidFill>
              <a:latin typeface="Symbol" pitchFamily="18" charset="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45905" y="4018723"/>
            <a:ext cx="12795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Long-</a:t>
            </a:r>
            <a:r>
              <a:rPr lang="en-US" sz="2800" dirty="0" smtClean="0">
                <a:solidFill>
                  <a:schemeClr val="bg1"/>
                </a:solidFill>
                <a:latin typeface="Symbol" pitchFamily="18" charset="2"/>
              </a:rPr>
              <a:t>l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Lens</a:t>
            </a:r>
            <a:endParaRPr lang="en-US" sz="2800" dirty="0">
              <a:solidFill>
                <a:schemeClr val="bg1"/>
              </a:solidFill>
              <a:latin typeface="Symbol" pitchFamily="18" charset="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38462" y="3336238"/>
            <a:ext cx="2428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Short-</a:t>
            </a:r>
            <a:r>
              <a:rPr lang="en-US" sz="2800" dirty="0" smtClean="0">
                <a:solidFill>
                  <a:schemeClr val="bg1"/>
                </a:solidFill>
                <a:latin typeface="Symbol" pitchFamily="18" charset="2"/>
              </a:rPr>
              <a:t>l </a:t>
            </a:r>
            <a:r>
              <a:rPr lang="en-US" sz="2800" dirty="0" smtClean="0">
                <a:solidFill>
                  <a:schemeClr val="bg1"/>
                </a:solidFill>
              </a:rPr>
              <a:t>Lens</a:t>
            </a:r>
            <a:endParaRPr lang="en-US" sz="2800" dirty="0">
              <a:solidFill>
                <a:schemeClr val="bg1"/>
              </a:solidFill>
              <a:latin typeface="Symbol" pitchFamily="18" charset="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67263" y="2706624"/>
            <a:ext cx="453833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FF00"/>
                </a:solidFill>
              </a:rPr>
              <a:t>NIRCAM Now in Pre-Delivery Cold Test at LM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9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6AA7-583F-4A59-B00C-F8BC2D51AAF4}" type="slidenum">
              <a:rPr lang="en-US"/>
              <a:pPr/>
              <a:t>21</a:t>
            </a:fld>
            <a:endParaRPr lang="en-US"/>
          </a:p>
        </p:txBody>
      </p:sp>
      <p:sp>
        <p:nvSpPr>
          <p:cNvPr id="574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11288" y="0"/>
            <a:ext cx="6343650" cy="733425"/>
          </a:xfrm>
        </p:spPr>
        <p:txBody>
          <a:bodyPr>
            <a:noAutofit/>
          </a:bodyPr>
          <a:lstStyle/>
          <a:p>
            <a:r>
              <a:rPr lang="en-US" dirty="0">
                <a:latin typeface="+mn-lt"/>
              </a:rPr>
              <a:t>Near IR Detectors</a:t>
            </a:r>
          </a:p>
        </p:txBody>
      </p:sp>
      <p:pic>
        <p:nvPicPr>
          <p:cNvPr id="574467" name="Picture 3" descr="SCA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76313"/>
            <a:ext cx="3260725" cy="2562225"/>
          </a:xfrm>
          <a:prstGeom prst="rect">
            <a:avLst/>
          </a:prstGeom>
          <a:noFill/>
        </p:spPr>
      </p:pic>
      <p:graphicFrame>
        <p:nvGraphicFramePr>
          <p:cNvPr id="574468" name="Object 4"/>
          <p:cNvGraphicFramePr>
            <a:graphicFrameLocks noChangeAspect="1"/>
          </p:cNvGraphicFramePr>
          <p:nvPr/>
        </p:nvGraphicFramePr>
        <p:xfrm>
          <a:off x="4760913" y="3824288"/>
          <a:ext cx="4383087" cy="3033712"/>
        </p:xfrm>
        <a:graphic>
          <a:graphicData uri="http://schemas.openxmlformats.org/presentationml/2006/ole">
            <p:oleObj spid="_x0000_s49154" name="Chart" r:id="rId5" imgW="6096179" imgH="4219694" progId="Excel.Sheet.8">
              <p:embed/>
            </p:oleObj>
          </a:graphicData>
        </a:graphic>
      </p:graphicFrame>
      <p:graphicFrame>
        <p:nvGraphicFramePr>
          <p:cNvPr id="574469" name="Object 5"/>
          <p:cNvGraphicFramePr>
            <a:graphicFrameLocks noChangeAspect="1"/>
          </p:cNvGraphicFramePr>
          <p:nvPr/>
        </p:nvGraphicFramePr>
        <p:xfrm>
          <a:off x="-42863" y="3810000"/>
          <a:ext cx="4847098" cy="3062288"/>
        </p:xfrm>
        <a:graphic>
          <a:graphicData uri="http://schemas.openxmlformats.org/presentationml/2006/ole">
            <p:oleObj spid="_x0000_s49155" name="Chart" r:id="rId6" imgW="5429429" imgH="3429179" progId="Excel.Sheet.8">
              <p:embed/>
            </p:oleObj>
          </a:graphicData>
        </a:graphic>
      </p:graphicFrame>
      <p:sp>
        <p:nvSpPr>
          <p:cNvPr id="574470" name="Text Box 6"/>
          <p:cNvSpPr txBox="1">
            <a:spLocks noChangeArrowheads="1"/>
          </p:cNvSpPr>
          <p:nvPr/>
        </p:nvSpPr>
        <p:spPr bwMode="auto">
          <a:xfrm>
            <a:off x="1935163" y="4175125"/>
            <a:ext cx="26479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3762375" eaLnBrk="1" hangingPunct="1"/>
            <a:r>
              <a:rPr lang="en-US" sz="2000">
                <a:solidFill>
                  <a:srgbClr val="0000FF"/>
                </a:solidFill>
              </a:rPr>
              <a:t>Read Noise: median is 7.5 electrons in 1000 sec.</a:t>
            </a:r>
          </a:p>
        </p:txBody>
      </p:sp>
      <p:sp>
        <p:nvSpPr>
          <p:cNvPr id="574471" name="Text Box 7"/>
          <p:cNvSpPr txBox="1">
            <a:spLocks noChangeArrowheads="1"/>
          </p:cNvSpPr>
          <p:nvPr/>
        </p:nvSpPr>
        <p:spPr bwMode="auto">
          <a:xfrm>
            <a:off x="6324600" y="5438775"/>
            <a:ext cx="25336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3762375" eaLnBrk="1" hangingPunct="1"/>
            <a:r>
              <a:rPr lang="en-US" sz="1800">
                <a:solidFill>
                  <a:srgbClr val="0000FF"/>
                </a:solidFill>
              </a:rPr>
              <a:t>Well depth is nearly 2x the required 60,000 electrons.</a:t>
            </a:r>
          </a:p>
        </p:txBody>
      </p:sp>
      <p:sp>
        <p:nvSpPr>
          <p:cNvPr id="574473" name="Text Box 9"/>
          <p:cNvSpPr txBox="1">
            <a:spLocks noChangeArrowheads="1"/>
          </p:cNvSpPr>
          <p:nvPr/>
        </p:nvSpPr>
        <p:spPr bwMode="auto">
          <a:xfrm>
            <a:off x="3352800" y="609600"/>
            <a:ext cx="5646737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NIRCam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NIRSpec</a:t>
            </a:r>
            <a:r>
              <a:rPr lang="en-US" sz="2400" dirty="0" smtClean="0">
                <a:solidFill>
                  <a:schemeClr val="bg1"/>
                </a:solidFill>
              </a:rPr>
              <a:t> &amp; FGS  </a:t>
            </a:r>
            <a:r>
              <a:rPr lang="en-US" sz="2400" dirty="0">
                <a:solidFill>
                  <a:schemeClr val="bg1"/>
                </a:solidFill>
              </a:rPr>
              <a:t>use the same </a:t>
            </a:r>
            <a:r>
              <a:rPr lang="en-US" sz="2400" dirty="0" smtClean="0">
                <a:solidFill>
                  <a:schemeClr val="bg1"/>
                </a:solidFill>
              </a:rPr>
              <a:t>HgCdTe detectors.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NIRCam </a:t>
            </a:r>
            <a:r>
              <a:rPr lang="en-US" sz="2400" dirty="0">
                <a:solidFill>
                  <a:schemeClr val="bg1"/>
                </a:solidFill>
              </a:rPr>
              <a:t>uses </a:t>
            </a:r>
            <a:r>
              <a:rPr lang="en-US" sz="2400" dirty="0" smtClean="0">
                <a:solidFill>
                  <a:schemeClr val="bg1"/>
                </a:solidFill>
              </a:rPr>
              <a:t>2.5 </a:t>
            </a:r>
            <a:r>
              <a:rPr lang="en-US" sz="2400" dirty="0" smtClean="0">
                <a:solidFill>
                  <a:schemeClr val="bg1"/>
                </a:solidFill>
                <a:latin typeface="Symbol" pitchFamily="18" charset="2"/>
              </a:rPr>
              <a:t>m</a:t>
            </a:r>
            <a:r>
              <a:rPr lang="en-US" sz="2400" dirty="0" smtClean="0">
                <a:solidFill>
                  <a:schemeClr val="bg1"/>
                </a:solidFill>
              </a:rPr>
              <a:t>m </a:t>
            </a:r>
            <a:r>
              <a:rPr lang="en-US" sz="2400" dirty="0">
                <a:solidFill>
                  <a:schemeClr val="bg1"/>
                </a:solidFill>
              </a:rPr>
              <a:t>and </a:t>
            </a:r>
            <a:r>
              <a:rPr lang="en-US" sz="2400" dirty="0" smtClean="0">
                <a:solidFill>
                  <a:schemeClr val="bg1"/>
                </a:solidFill>
              </a:rPr>
              <a:t>5.2 </a:t>
            </a:r>
            <a:r>
              <a:rPr lang="en-US" sz="2400" dirty="0" smtClean="0">
                <a:solidFill>
                  <a:schemeClr val="bg1"/>
                </a:solidFill>
                <a:latin typeface="Symbol" pitchFamily="18" charset="2"/>
              </a:rPr>
              <a:t>m</a:t>
            </a:r>
            <a:r>
              <a:rPr lang="en-US" sz="2400" dirty="0" smtClean="0">
                <a:solidFill>
                  <a:schemeClr val="bg1"/>
                </a:solidFill>
              </a:rPr>
              <a:t>m </a:t>
            </a:r>
            <a:r>
              <a:rPr lang="en-US" sz="2400" dirty="0">
                <a:solidFill>
                  <a:schemeClr val="bg1"/>
                </a:solidFill>
              </a:rPr>
              <a:t>cut-off material.</a:t>
            </a:r>
          </a:p>
          <a:p>
            <a:pPr eaLnBrk="1" hangingPunct="1">
              <a:buFontTx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Format </a:t>
            </a:r>
            <a:r>
              <a:rPr lang="en-US" sz="2400" dirty="0">
                <a:solidFill>
                  <a:schemeClr val="bg1"/>
                </a:solidFill>
              </a:rPr>
              <a:t>is 2040x2040 with  4 reference pixels around the periphery</a:t>
            </a:r>
          </a:p>
          <a:p>
            <a:pPr>
              <a:buFontTx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 Performance is </a:t>
            </a:r>
            <a:r>
              <a:rPr lang="en-US" sz="2400" dirty="0" smtClean="0">
                <a:solidFill>
                  <a:schemeClr val="bg1"/>
                </a:solidFill>
              </a:rPr>
              <a:t>excellent– </a:t>
            </a:r>
            <a:r>
              <a:rPr lang="en-US" sz="2400" dirty="0">
                <a:solidFill>
                  <a:schemeClr val="bg1"/>
                </a:solidFill>
              </a:rPr>
              <a:t>dark current at 37K is ~.005 e/sec, QE </a:t>
            </a:r>
            <a:r>
              <a:rPr lang="en-US" sz="2400" dirty="0" smtClean="0">
                <a:solidFill>
                  <a:schemeClr val="bg1"/>
                </a:solidFill>
              </a:rPr>
              <a:t>&gt; </a:t>
            </a:r>
            <a:r>
              <a:rPr lang="en-US" sz="2400" dirty="0">
                <a:solidFill>
                  <a:schemeClr val="bg1"/>
                </a:solidFill>
              </a:rPr>
              <a:t>80% over </a:t>
            </a:r>
            <a:r>
              <a:rPr lang="en-US" sz="2400" dirty="0" smtClean="0">
                <a:solidFill>
                  <a:schemeClr val="bg1"/>
                </a:solidFill>
              </a:rPr>
              <a:t>0.6–5 </a:t>
            </a:r>
            <a:r>
              <a:rPr lang="en-US" sz="2400" dirty="0" smtClean="0">
                <a:solidFill>
                  <a:schemeClr val="bg1"/>
                </a:solidFill>
                <a:latin typeface="Symbol" pitchFamily="18" charset="2"/>
              </a:rPr>
              <a:t>m</a:t>
            </a:r>
            <a:r>
              <a:rPr lang="en-US" sz="2400" dirty="0" smtClean="0">
                <a:solidFill>
                  <a:schemeClr val="bg1"/>
                </a:solidFill>
              </a:rPr>
              <a:t>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7/6/2012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NIRCAM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Replacement Detectors Being Fabricated to Fix Hot Pixel Problem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73152" y="2340864"/>
          <a:ext cx="8915400" cy="3368040"/>
        </p:xfrm>
        <a:graphic>
          <a:graphicData uri="http://schemas.openxmlformats.org/drawingml/2006/table">
            <a:tbl>
              <a:tblPr/>
              <a:tblGrid>
                <a:gridCol w="2596896"/>
                <a:gridCol w="1781203"/>
                <a:gridCol w="2055511"/>
                <a:gridCol w="2481790"/>
              </a:tblGrid>
              <a:tr h="10137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400" b="1" dirty="0" smtClean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Property</a:t>
                      </a:r>
                      <a:endParaRPr lang="en-US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6354" marR="66354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400" b="1" dirty="0" smtClean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Require-</a:t>
                      </a:r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ment</a:t>
                      </a:r>
                      <a:endParaRPr lang="en-US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6354" marR="66354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New Short-Wavelength  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Detector</a:t>
                      </a:r>
                      <a:endParaRPr lang="en-US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6354" marR="66354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Range for 8 Old 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Short-wavelength 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Flight Detectors</a:t>
                      </a:r>
                      <a:endParaRPr lang="en-US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6354" marR="66354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53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Dark Current at 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39.5K 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(e-/sec)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6354" marR="66354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0.010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6354" marR="66354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0.008</a:t>
                      </a:r>
                      <a:endParaRPr lang="en-US" sz="180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6354" marR="66354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0.0018-0.009</a:t>
                      </a:r>
                      <a:endParaRPr lang="en-US" sz="180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6354" marR="66354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3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CDS Read Noise 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(e-)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6354" marR="66354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21</a:t>
                      </a:r>
                      <a:endParaRPr lang="en-US" sz="180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6354" marR="66354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20.3</a:t>
                      </a:r>
                      <a:endParaRPr lang="en-US" sz="180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6354" marR="66354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15.9-20.5</a:t>
                      </a:r>
                      <a:endParaRPr lang="en-US" sz="180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6354" marR="66354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Noise 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in 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1600s 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(e-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)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6354" marR="66354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9.0</a:t>
                      </a:r>
                      <a:endParaRPr lang="en-US" sz="180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6354" marR="66354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7.6</a:t>
                      </a:r>
                      <a:endParaRPr lang="en-US" sz="180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6354" marR="66354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4.9-6.7</a:t>
                      </a:r>
                      <a:endParaRPr lang="en-US" sz="180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6354" marR="66354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Well Depth  (e-)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6354" marR="66354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60,000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6354" marR="66354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104,000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6354" marR="66354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98,300 – 107,000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6354" marR="66354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3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QE  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at 2 microns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6354" marR="66354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0.80</a:t>
                      </a:r>
                      <a:endParaRPr lang="en-US" sz="180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6354" marR="66354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0.81</a:t>
                      </a:r>
                      <a:endParaRPr lang="en-US" sz="180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6354" marR="66354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0.80-0.99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6354" marR="66354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7/6/2012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AA69C-DACC-4A0E-AF04-36985D831147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NIRCAM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76" y="0"/>
            <a:ext cx="513892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NIRCam Ready To Go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072" y="5288597"/>
            <a:ext cx="4120896" cy="911035"/>
          </a:xfrm>
        </p:spPr>
        <p:txBody>
          <a:bodyPr>
            <a:noAutofit/>
          </a:bodyPr>
          <a:lstStyle/>
          <a:p>
            <a:r>
              <a:rPr lang="en-US" sz="2800" dirty="0" smtClean="0"/>
              <a:t>Improved detectors will be retrofitted in 2014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AA69C-DACC-4A0E-AF04-36985D831147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2386"/>
          <a:stretch>
            <a:fillRect/>
          </a:stretch>
        </p:blipFill>
        <p:spPr>
          <a:xfrm>
            <a:off x="5764748" y="170688"/>
            <a:ext cx="3379252" cy="2999232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" y="850393"/>
            <a:ext cx="5632704" cy="51724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NIRCam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now fully assembled and being tested at Lockheed Martin for delivery to GSFC in the Fall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All critical performance requirements have been met or exceeded including optical and detector efficiency (</a:t>
            </a: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sensitivity)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Subsystem tests and analysis suggest </a:t>
            </a:r>
            <a:r>
              <a:rPr lang="en-US" sz="2800" dirty="0" smtClean="0">
                <a:solidFill>
                  <a:schemeClr val="bg1"/>
                </a:solidFill>
              </a:rPr>
              <a:t>WFE will meet  69 nm </a:t>
            </a:r>
            <a:r>
              <a:rPr lang="en-US" sz="2800" dirty="0" err="1" smtClean="0">
                <a:solidFill>
                  <a:schemeClr val="bg1"/>
                </a:solidFill>
              </a:rPr>
              <a:t>reqmt</a:t>
            </a:r>
            <a:r>
              <a:rPr lang="en-US" sz="2800" dirty="0" smtClean="0">
                <a:solidFill>
                  <a:schemeClr val="bg1"/>
                </a:solidFill>
              </a:rPr>
              <a:t> over </a:t>
            </a:r>
            <a:r>
              <a:rPr lang="en-US" sz="2800" u="sng" dirty="0" smtClean="0">
                <a:solidFill>
                  <a:schemeClr val="bg1"/>
                </a:solidFill>
              </a:rPr>
              <a:t>&gt; </a:t>
            </a:r>
            <a:r>
              <a:rPr lang="en-US" sz="2800" dirty="0" smtClean="0">
                <a:solidFill>
                  <a:schemeClr val="bg1"/>
                </a:solidFill>
              </a:rPr>
              <a:t>80% of FOV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95800" y="3967877"/>
            <a:ext cx="17465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i="1" dirty="0" smtClean="0">
                <a:solidFill>
                  <a:schemeClr val="bg1"/>
                </a:solidFill>
              </a:rPr>
              <a:t>The OMA telescope simulator is not yet aligned, but focus and PIL repeatability is excellent (~0.1 pixel) vs. </a:t>
            </a:r>
            <a:r>
              <a:rPr lang="en-US" b="1" i="1" dirty="0" err="1" smtClean="0">
                <a:solidFill>
                  <a:schemeClr val="bg1"/>
                </a:solidFill>
              </a:rPr>
              <a:t>reqmt</a:t>
            </a:r>
            <a:r>
              <a:rPr lang="en-US" b="1" i="1" dirty="0" smtClean="0">
                <a:solidFill>
                  <a:schemeClr val="bg1"/>
                </a:solidFill>
              </a:rPr>
              <a:t> of 8 pixels)!</a:t>
            </a:r>
            <a:endParaRPr lang="en-US" i="1" dirty="0"/>
          </a:p>
        </p:txBody>
      </p:sp>
      <p:sp>
        <p:nvSpPr>
          <p:cNvPr id="11" name="Rectangle 10"/>
          <p:cNvSpPr/>
          <p:nvPr/>
        </p:nvSpPr>
        <p:spPr>
          <a:xfrm>
            <a:off x="5754624" y="2564999"/>
            <a:ext cx="3389376" cy="120032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en-US" b="1" i="1" dirty="0" smtClean="0">
                <a:solidFill>
                  <a:schemeClr val="bg1"/>
                </a:solidFill>
              </a:rPr>
              <a:t>Pupil imaging lens deploys correctly and the internal sources work – ghosts because the images are overexposed.</a:t>
            </a:r>
            <a:endParaRPr lang="en-US" b="1" i="1" dirty="0"/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15457" y="3716662"/>
            <a:ext cx="2828544" cy="31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048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NIRCam: Simple but Powerful Capability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4114800" cy="4525963"/>
          </a:xfrm>
        </p:spPr>
        <p:txBody>
          <a:bodyPr>
            <a:noAutofit/>
          </a:bodyPr>
          <a:lstStyle/>
          <a:p>
            <a:pPr marL="176213" indent="-176213">
              <a:lnSpc>
                <a:spcPct val="80000"/>
              </a:lnSpc>
              <a:spcBef>
                <a:spcPts val="1200"/>
              </a:spcBef>
            </a:pPr>
            <a:r>
              <a:rPr lang="en-US" sz="2800" dirty="0" smtClean="0"/>
              <a:t>NIRCam images 0.6 - 5</a:t>
            </a:r>
            <a:r>
              <a:rPr lang="en-US" sz="2800" dirty="0" smtClean="0">
                <a:latin typeface="Symbol" pitchFamily="18" charset="2"/>
              </a:rPr>
              <a:t>m</a:t>
            </a:r>
            <a:r>
              <a:rPr lang="en-US" sz="2800" dirty="0" smtClean="0"/>
              <a:t>m with refractive optics </a:t>
            </a:r>
          </a:p>
          <a:p>
            <a:pPr marL="576263" lvl="1" indent="-176213">
              <a:lnSpc>
                <a:spcPct val="80000"/>
              </a:lnSpc>
              <a:spcBef>
                <a:spcPts val="1200"/>
              </a:spcBef>
            </a:pPr>
            <a:r>
              <a:rPr lang="en-US" sz="2400" dirty="0" err="1" smtClean="0"/>
              <a:t>Dichroic</a:t>
            </a:r>
            <a:r>
              <a:rPr lang="en-US" sz="2400" dirty="0" smtClean="0"/>
              <a:t> splits into short (0.6-2.3 </a:t>
            </a:r>
            <a:r>
              <a:rPr lang="en-US" sz="2400" dirty="0" smtClean="0">
                <a:latin typeface="Symbol" pitchFamily="18" charset="2"/>
              </a:rPr>
              <a:t>m</a:t>
            </a:r>
            <a:r>
              <a:rPr lang="en-US" sz="2400" dirty="0" smtClean="0"/>
              <a:t>m) and long-</a:t>
            </a:r>
            <a:r>
              <a:rPr lang="en-US" sz="2400" dirty="0" smtClean="0">
                <a:latin typeface="Symbol" pitchFamily="18" charset="2"/>
              </a:rPr>
              <a:t>l</a:t>
            </a:r>
            <a:r>
              <a:rPr lang="en-US" sz="2400" dirty="0" smtClean="0"/>
              <a:t>  (2.4-5 </a:t>
            </a:r>
            <a:r>
              <a:rPr lang="en-US" sz="2400" dirty="0" smtClean="0">
                <a:latin typeface="Symbol" pitchFamily="18" charset="2"/>
              </a:rPr>
              <a:t>m</a:t>
            </a:r>
            <a:r>
              <a:rPr lang="en-US" sz="2400" dirty="0" smtClean="0"/>
              <a:t>m) sections</a:t>
            </a:r>
          </a:p>
          <a:p>
            <a:pPr marL="576263" lvl="1" indent="-176213">
              <a:lnSpc>
                <a:spcPct val="80000"/>
              </a:lnSpc>
              <a:spcBef>
                <a:spcPts val="1200"/>
              </a:spcBef>
            </a:pPr>
            <a:r>
              <a:rPr lang="en-US" sz="2400" dirty="0" err="1" smtClean="0"/>
              <a:t>Nyquist</a:t>
            </a:r>
            <a:r>
              <a:rPr lang="en-US" sz="2400" dirty="0" smtClean="0"/>
              <a:t> sampling at 2 </a:t>
            </a:r>
            <a:r>
              <a:rPr lang="en-US" sz="2400" dirty="0" smtClean="0">
                <a:latin typeface="Symbol" pitchFamily="18" charset="2"/>
              </a:rPr>
              <a:t>m</a:t>
            </a:r>
            <a:r>
              <a:rPr lang="en-US" sz="2400" dirty="0" smtClean="0"/>
              <a:t>m (0.032”/pix)  &amp; 4 </a:t>
            </a:r>
            <a:r>
              <a:rPr lang="en-US" sz="2400" dirty="0" smtClean="0">
                <a:latin typeface="Symbol" pitchFamily="18" charset="2"/>
              </a:rPr>
              <a:t>m</a:t>
            </a:r>
            <a:r>
              <a:rPr lang="en-US" sz="2400" dirty="0" smtClean="0"/>
              <a:t>m (0.064”/pix)</a:t>
            </a:r>
          </a:p>
          <a:p>
            <a:pPr marL="576263" lvl="1" indent="-176213">
              <a:lnSpc>
                <a:spcPct val="80000"/>
              </a:lnSpc>
              <a:spcBef>
                <a:spcPts val="1200"/>
              </a:spcBef>
            </a:pPr>
            <a:r>
              <a:rPr lang="en-US" sz="2400" dirty="0" smtClean="0"/>
              <a:t>2.2 </a:t>
            </a:r>
            <a:r>
              <a:rPr lang="en-US" sz="2400" dirty="0" err="1" smtClean="0"/>
              <a:t>arcmin</a:t>
            </a:r>
            <a:r>
              <a:rPr lang="en-US" sz="2400" dirty="0" smtClean="0"/>
              <a:t> x 4.4 </a:t>
            </a:r>
            <a:r>
              <a:rPr lang="en-US" sz="2400" dirty="0" err="1" smtClean="0"/>
              <a:t>arcmin</a:t>
            </a:r>
            <a:r>
              <a:rPr lang="en-US" sz="2400" dirty="0" smtClean="0"/>
              <a:t> FOV in two colors (40 </a:t>
            </a:r>
            <a:r>
              <a:rPr lang="en-US" sz="2400" dirty="0" err="1" smtClean="0"/>
              <a:t>Mpixels</a:t>
            </a:r>
            <a:r>
              <a:rPr lang="en-US" sz="2400" dirty="0" smtClean="0"/>
              <a:t>) simultaneously</a:t>
            </a:r>
          </a:p>
          <a:p>
            <a:pPr marL="176213" indent="-176213">
              <a:lnSpc>
                <a:spcPct val="80000"/>
              </a:lnSpc>
              <a:spcBef>
                <a:spcPts val="1200"/>
              </a:spcBef>
            </a:pPr>
            <a:r>
              <a:rPr lang="en-US" sz="2800" dirty="0" smtClean="0"/>
              <a:t>2 redundant modules</a:t>
            </a:r>
          </a:p>
          <a:p>
            <a:pPr marL="176213" indent="-176213">
              <a:lnSpc>
                <a:spcPct val="80000"/>
              </a:lnSpc>
              <a:spcBef>
                <a:spcPts val="1200"/>
              </a:spcBef>
            </a:pPr>
            <a:r>
              <a:rPr lang="en-US" sz="2800" dirty="0" smtClean="0"/>
              <a:t>Coronagraphs</a:t>
            </a:r>
          </a:p>
          <a:p>
            <a:pPr marL="176213" indent="-176213">
              <a:lnSpc>
                <a:spcPct val="80000"/>
              </a:lnSpc>
              <a:spcBef>
                <a:spcPts val="1200"/>
              </a:spcBef>
            </a:pPr>
            <a:r>
              <a:rPr lang="en-US" sz="2800" dirty="0" smtClean="0"/>
              <a:t>Grism and defocus lenses for science and WFS</a:t>
            </a:r>
          </a:p>
          <a:p>
            <a:pPr>
              <a:spcBef>
                <a:spcPts val="1200"/>
              </a:spcBef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491288" y="6400800"/>
            <a:ext cx="1066800" cy="457200"/>
          </a:xfrm>
        </p:spPr>
        <p:txBody>
          <a:bodyPr/>
          <a:lstStyle/>
          <a:p>
            <a:fld id="{B2639057-76C7-40D7-91B7-E6ECCA06AE10}" type="slidenum">
              <a:rPr lang="en-US">
                <a:solidFill>
                  <a:schemeClr val="bg1"/>
                </a:solidFill>
              </a:rPr>
              <a:pPr/>
              <a:t>3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 l="56790" t="2545" r="2469" b="2745"/>
          <a:stretch>
            <a:fillRect/>
          </a:stretch>
        </p:blipFill>
        <p:spPr bwMode="auto">
          <a:xfrm>
            <a:off x="6696075" y="1071563"/>
            <a:ext cx="233997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 l="1285" t="2856" r="57602" b="2856"/>
          <a:stretch>
            <a:fillRect/>
          </a:stretch>
        </p:blipFill>
        <p:spPr bwMode="auto">
          <a:xfrm>
            <a:off x="4191000" y="1009650"/>
            <a:ext cx="2438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705600" y="704850"/>
            <a:ext cx="2438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 dirty="0">
                <a:solidFill>
                  <a:schemeClr val="bg1"/>
                </a:solidFill>
              </a:rPr>
              <a:t>Long wavelength channel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267200" y="704850"/>
            <a:ext cx="2438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 dirty="0">
                <a:solidFill>
                  <a:schemeClr val="bg1"/>
                </a:solidFill>
              </a:rPr>
              <a:t>Short wavelength channel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 rot="-5400000">
            <a:off x="2863850" y="2058988"/>
            <a:ext cx="2438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</a:rPr>
              <a:t>Module A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 rot="-5400000">
            <a:off x="2863850" y="4649788"/>
            <a:ext cx="2438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</a:rPr>
              <a:t>Module B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3962400" y="1009650"/>
            <a:ext cx="5105400" cy="2514600"/>
          </a:xfrm>
          <a:prstGeom prst="rect">
            <a:avLst/>
          </a:prstGeom>
          <a:noFill/>
          <a:ln w="28575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3962400" y="3600450"/>
            <a:ext cx="5105400" cy="2514600"/>
          </a:xfrm>
          <a:prstGeom prst="rect">
            <a:avLst/>
          </a:prstGeom>
          <a:noFill/>
          <a:ln w="28575">
            <a:solidFill>
              <a:srgbClr val="CC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6705600" y="704850"/>
            <a:ext cx="2424113" cy="556260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4217988" y="704850"/>
            <a:ext cx="2424112" cy="5562600"/>
          </a:xfrm>
          <a:prstGeom prst="rect">
            <a:avLst/>
          </a:prstGeom>
          <a:noFill/>
          <a:ln w="28575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4191000" y="631825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>
            <a:off x="6629400" y="630555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 flipH="1">
            <a:off x="4191000" y="657225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>
            <a:off x="5867400" y="657225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5013325" y="6273800"/>
            <a:ext cx="590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chemeClr val="bg1"/>
                </a:solidFill>
                <a:latin typeface="Tahoma" charset="0"/>
              </a:rPr>
              <a:t>2.2’</a:t>
            </a: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NIRCAM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1820-9100-4C30-BBD4-E88F513FCB89}" type="slidenum">
              <a:rPr lang="en-US"/>
              <a:pPr/>
              <a:t>4</a:t>
            </a:fld>
            <a:endParaRPr lang="en-US"/>
          </a:p>
        </p:txBody>
      </p:sp>
      <p:sp>
        <p:nvSpPr>
          <p:cNvPr id="615443" name="Text Box 19"/>
          <p:cNvSpPr txBox="1">
            <a:spLocks noChangeArrowheads="1"/>
          </p:cNvSpPr>
          <p:nvPr/>
        </p:nvSpPr>
        <p:spPr bwMode="auto">
          <a:xfrm>
            <a:off x="381000" y="76200"/>
            <a:ext cx="8305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FFFF00"/>
                </a:solidFill>
              </a:rPr>
              <a:t>NIRCam </a:t>
            </a:r>
            <a:r>
              <a:rPr lang="en-US" sz="3600" dirty="0" smtClean="0">
                <a:solidFill>
                  <a:srgbClr val="FFFF00"/>
                </a:solidFill>
              </a:rPr>
              <a:t>Filters Span 0.65 - 5 </a:t>
            </a:r>
            <a:r>
              <a:rPr lang="en-US" sz="3600" dirty="0" smtClean="0">
                <a:solidFill>
                  <a:srgbClr val="FFFF00"/>
                </a:solidFill>
                <a:latin typeface="Symbol" pitchFamily="18" charset="2"/>
              </a:rPr>
              <a:t>m</a:t>
            </a:r>
            <a:r>
              <a:rPr lang="en-US" sz="3600" dirty="0" smtClean="0">
                <a:solidFill>
                  <a:srgbClr val="FFFF00"/>
                </a:solidFill>
              </a:rPr>
              <a:t>m </a:t>
            </a:r>
          </a:p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For Photo-z , ISM and Mineralogy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56474" y="5943600"/>
            <a:ext cx="104227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Symbol" pitchFamily="18" charset="2"/>
              </a:rPr>
              <a:t>l</a:t>
            </a:r>
            <a:r>
              <a:rPr lang="en-US" sz="2400" b="1" dirty="0" smtClean="0"/>
              <a:t> (</a:t>
            </a:r>
            <a:r>
              <a:rPr lang="en-US" sz="2400" b="1" dirty="0" smtClean="0">
                <a:latin typeface="Symbol" pitchFamily="18" charset="2"/>
              </a:rPr>
              <a:t>m</a:t>
            </a:r>
            <a:r>
              <a:rPr lang="en-US" sz="2400" b="1" dirty="0" smtClean="0"/>
              <a:t>m)</a:t>
            </a:r>
            <a:endParaRPr lang="en-US" sz="2400" b="1" dirty="0"/>
          </a:p>
        </p:txBody>
      </p:sp>
      <p:grpSp>
        <p:nvGrpSpPr>
          <p:cNvPr id="16" name="Group 15"/>
          <p:cNvGrpSpPr/>
          <p:nvPr/>
        </p:nvGrpSpPr>
        <p:grpSpPr>
          <a:xfrm>
            <a:off x="566738" y="1143000"/>
            <a:ext cx="8010525" cy="5686425"/>
            <a:chOff x="566738" y="823913"/>
            <a:chExt cx="8010525" cy="5686425"/>
          </a:xfrm>
        </p:grpSpPr>
        <p:grpSp>
          <p:nvGrpSpPr>
            <p:cNvPr id="2" name="Group 2"/>
            <p:cNvGrpSpPr>
              <a:grpSpLocks/>
            </p:cNvGrpSpPr>
            <p:nvPr/>
          </p:nvGrpSpPr>
          <p:grpSpPr bwMode="auto">
            <a:xfrm>
              <a:off x="566738" y="823913"/>
              <a:ext cx="8010525" cy="5686425"/>
              <a:chOff x="153" y="687"/>
              <a:chExt cx="5046" cy="3582"/>
            </a:xfrm>
          </p:grpSpPr>
          <p:graphicFrame>
            <p:nvGraphicFramePr>
              <p:cNvPr id="615427" name="Object 3"/>
              <p:cNvGraphicFramePr>
                <a:graphicFrameLocks noChangeAspect="1"/>
              </p:cNvGraphicFramePr>
              <p:nvPr/>
            </p:nvGraphicFramePr>
            <p:xfrm>
              <a:off x="153" y="687"/>
              <a:ext cx="5046" cy="3582"/>
            </p:xfrm>
            <a:graphic>
              <a:graphicData uri="http://schemas.openxmlformats.org/presentationml/2006/ole">
                <p:oleObj spid="_x0000_s48130" name="Chart" r:id="rId4" imgW="6877202" imgH="4676851" progId="Excel.Sheet.8">
                  <p:embed/>
                </p:oleObj>
              </a:graphicData>
            </a:graphic>
          </p:graphicFrame>
          <p:sp>
            <p:nvSpPr>
              <p:cNvPr id="615428" name="Text Box 4"/>
              <p:cNvSpPr txBox="1">
                <a:spLocks noChangeArrowheads="1"/>
              </p:cNvSpPr>
              <p:nvPr/>
            </p:nvSpPr>
            <p:spPr bwMode="auto">
              <a:xfrm>
                <a:off x="2876" y="1952"/>
                <a:ext cx="13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sz="1800"/>
                  <a:t>P</a:t>
                </a:r>
              </a:p>
            </p:txBody>
          </p:sp>
          <p:sp>
            <p:nvSpPr>
              <p:cNvPr id="615429" name="Text Box 5"/>
              <p:cNvSpPr txBox="1">
                <a:spLocks noChangeArrowheads="1"/>
              </p:cNvSpPr>
              <p:nvPr/>
            </p:nvSpPr>
            <p:spPr bwMode="auto">
              <a:xfrm>
                <a:off x="3595" y="1945"/>
                <a:ext cx="133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sz="1800"/>
                  <a:t>P</a:t>
                </a:r>
              </a:p>
            </p:txBody>
          </p:sp>
          <p:sp>
            <p:nvSpPr>
              <p:cNvPr id="615430" name="Text Box 6"/>
              <p:cNvSpPr txBox="1">
                <a:spLocks noChangeArrowheads="1"/>
              </p:cNvSpPr>
              <p:nvPr/>
            </p:nvSpPr>
            <p:spPr bwMode="auto">
              <a:xfrm>
                <a:off x="3735" y="1945"/>
                <a:ext cx="133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sz="1800"/>
                  <a:t>P</a:t>
                </a:r>
              </a:p>
            </p:txBody>
          </p:sp>
          <p:sp>
            <p:nvSpPr>
              <p:cNvPr id="615431" name="Text Box 7"/>
              <p:cNvSpPr txBox="1">
                <a:spLocks noChangeArrowheads="1"/>
              </p:cNvSpPr>
              <p:nvPr/>
            </p:nvSpPr>
            <p:spPr bwMode="auto">
              <a:xfrm>
                <a:off x="4141" y="1945"/>
                <a:ext cx="13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sz="1800"/>
                  <a:t>P</a:t>
                </a:r>
              </a:p>
            </p:txBody>
          </p:sp>
          <p:sp>
            <p:nvSpPr>
              <p:cNvPr id="615432" name="Text Box 8"/>
              <p:cNvSpPr txBox="1">
                <a:spLocks noChangeArrowheads="1"/>
              </p:cNvSpPr>
              <p:nvPr/>
            </p:nvSpPr>
            <p:spPr bwMode="auto">
              <a:xfrm>
                <a:off x="4210" y="1945"/>
                <a:ext cx="133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sz="1800"/>
                  <a:t>P</a:t>
                </a:r>
              </a:p>
            </p:txBody>
          </p:sp>
          <p:sp>
            <p:nvSpPr>
              <p:cNvPr id="615433" name="Text Box 9"/>
              <p:cNvSpPr txBox="1">
                <a:spLocks noChangeArrowheads="1"/>
              </p:cNvSpPr>
              <p:nvPr/>
            </p:nvSpPr>
            <p:spPr bwMode="auto">
              <a:xfrm>
                <a:off x="1981" y="1973"/>
                <a:ext cx="133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sz="1800"/>
                  <a:t>P</a:t>
                </a:r>
              </a:p>
            </p:txBody>
          </p:sp>
          <p:sp>
            <p:nvSpPr>
              <p:cNvPr id="615434" name="Text Box 10"/>
              <p:cNvSpPr txBox="1">
                <a:spLocks noChangeArrowheads="1"/>
              </p:cNvSpPr>
              <p:nvPr/>
            </p:nvSpPr>
            <p:spPr bwMode="auto">
              <a:xfrm>
                <a:off x="1429" y="2511"/>
                <a:ext cx="133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sz="1800"/>
                  <a:t>P</a:t>
                </a:r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762000" y="1143000"/>
              <a:ext cx="381000" cy="449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7/6/2012</a:t>
            </a:r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NIRCAM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82880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NIRCam’s Revolutionary Capabilities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2133600"/>
          </a:xfrm>
        </p:spPr>
        <p:txBody>
          <a:bodyPr>
            <a:noAutofit/>
          </a:bodyPr>
          <a:lstStyle/>
          <a:p>
            <a:pPr marL="171450" indent="-171450">
              <a:spcBef>
                <a:spcPts val="0"/>
              </a:spcBef>
            </a:pPr>
            <a:r>
              <a:rPr lang="en-US" sz="2800" dirty="0" smtClean="0"/>
              <a:t>Sensitivity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At 1-2 </a:t>
            </a:r>
            <a:r>
              <a:rPr lang="en-US" sz="2400" dirty="0" smtClean="0">
                <a:latin typeface="Symbol" pitchFamily="18" charset="2"/>
              </a:rPr>
              <a:t>m</a:t>
            </a:r>
            <a:r>
              <a:rPr lang="en-US" sz="2400" dirty="0" smtClean="0"/>
              <a:t>m JWST is 3-4 mag more sensitive than Keck w. AO and 1-2 mag more sensitive than HST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At 3-5 </a:t>
            </a:r>
            <a:r>
              <a:rPr lang="en-US" sz="2400" dirty="0" smtClean="0">
                <a:latin typeface="Symbol" pitchFamily="18" charset="2"/>
              </a:rPr>
              <a:t>m</a:t>
            </a:r>
            <a:r>
              <a:rPr lang="en-US" sz="2400" dirty="0" smtClean="0"/>
              <a:t>m JWST is 8-10 mag more sensitive than Keck and 5 mag more sensitive than Spitzer/IRAC (with no confusion limit)</a:t>
            </a:r>
          </a:p>
          <a:p>
            <a:pPr marL="171450" indent="-171450">
              <a:spcBef>
                <a:spcPts val="0"/>
              </a:spcBef>
            </a:pPr>
            <a:r>
              <a:rPr lang="en-US" sz="2800" dirty="0" smtClean="0"/>
              <a:t>Stable high resolution PSF (&lt;0.2” at 4.4 </a:t>
            </a:r>
            <a:r>
              <a:rPr lang="en-US" sz="2800" dirty="0" smtClean="0">
                <a:latin typeface="Symbol" pitchFamily="18" charset="2"/>
              </a:rPr>
              <a:t>m</a:t>
            </a:r>
            <a:r>
              <a:rPr lang="en-US" sz="2800" dirty="0" smtClean="0"/>
              <a:t>m)  over 4.4’ field</a:t>
            </a:r>
            <a:endParaRPr lang="en-US" sz="2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7/6/2012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NIRCAM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AA69C-DACC-4A0E-AF04-36985D831147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66700" y="3467100"/>
          <a:ext cx="8458200" cy="2857500"/>
        </p:xfrm>
        <a:graphic>
          <a:graphicData uri="http://schemas.openxmlformats.org/drawingml/2006/table">
            <a:tbl>
              <a:tblPr/>
              <a:tblGrid>
                <a:gridCol w="1217082"/>
                <a:gridCol w="1449918"/>
                <a:gridCol w="2079103"/>
                <a:gridCol w="1311797"/>
                <a:gridCol w="1371600"/>
                <a:gridCol w="1028700"/>
              </a:tblGrid>
              <a:tr h="609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JWST</a:t>
                      </a:r>
                      <a:r>
                        <a:rPr lang="en-US" sz="2000" b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/</a:t>
                      </a:r>
                      <a:endParaRPr lang="en-US" sz="36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NIRCAM</a:t>
                      </a:r>
                      <a:endParaRPr lang="en-US" sz="36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Point </a:t>
                      </a:r>
                      <a:endParaRPr lang="en-US" sz="2000" b="1" dirty="0" smtClean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Source</a:t>
                      </a:r>
                      <a:endParaRPr lang="en-US" sz="36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Keck NIRC-2 with 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NGS AO</a:t>
                      </a:r>
                      <a:endParaRPr lang="en-US" sz="3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Point </a:t>
                      </a:r>
                      <a:endParaRPr lang="en-US" sz="2400" kern="1200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Source</a:t>
                      </a:r>
                      <a:endParaRPr lang="en-US" sz="2400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WFC3/IR 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or 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IRAC</a:t>
                      </a:r>
                      <a:endParaRPr lang="en-US" sz="3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Point </a:t>
                      </a:r>
                      <a:endParaRPr lang="en-US" sz="2000" b="1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Source</a:t>
                      </a:r>
                      <a:endParaRPr lang="en-US" sz="3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1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F115W</a:t>
                      </a:r>
                      <a:endParaRPr lang="en-US" sz="40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27.5 mag</a:t>
                      </a:r>
                      <a:endParaRPr lang="en-US" sz="2400" b="1" kern="12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J (Strehl=0.2)</a:t>
                      </a:r>
                      <a:endParaRPr lang="en-US" sz="4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24.4 mag</a:t>
                      </a:r>
                      <a:endParaRPr lang="en-US" sz="2400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F110W</a:t>
                      </a:r>
                      <a:endParaRPr lang="en-US" sz="4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26.5</a:t>
                      </a:r>
                      <a:endParaRPr lang="en-US" sz="4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1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F150W</a:t>
                      </a:r>
                      <a:endParaRPr lang="en-US" sz="40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27.5 mag</a:t>
                      </a:r>
                      <a:endParaRPr lang="en-US" sz="2400" b="1" kern="12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H (Strehl=0.3)</a:t>
                      </a:r>
                      <a:endParaRPr lang="en-US" sz="4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23.9 mag</a:t>
                      </a:r>
                      <a:endParaRPr lang="en-US" sz="2400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F160W</a:t>
                      </a:r>
                      <a:endParaRPr lang="en-US" sz="4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25.5</a:t>
                      </a:r>
                      <a:endParaRPr lang="en-US" sz="4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1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F200W</a:t>
                      </a:r>
                      <a:endParaRPr lang="en-US" sz="40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27.3 mag</a:t>
                      </a:r>
                      <a:endParaRPr lang="en-US" sz="2400" b="1" kern="12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Ks (Strehl=0.5)</a:t>
                      </a:r>
                      <a:endParaRPr lang="en-US" sz="4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23.7 mag</a:t>
                      </a:r>
                      <a:endParaRPr lang="en-US" sz="2400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1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F300W</a:t>
                      </a:r>
                      <a:endParaRPr lang="en-US" sz="40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26.1 mag</a:t>
                      </a:r>
                      <a:endParaRPr lang="en-US" sz="2400" b="1" kern="12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L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' 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(Strehl=0.6)</a:t>
                      </a:r>
                      <a:endParaRPr lang="en-US" sz="4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18.1mag</a:t>
                      </a:r>
                      <a:endParaRPr lang="en-US" sz="2400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IRAC 3.6</a:t>
                      </a:r>
                      <a:endParaRPr lang="en-US" sz="4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21.2</a:t>
                      </a:r>
                      <a:endParaRPr lang="en-US" sz="4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1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F444W</a:t>
                      </a:r>
                      <a:endParaRPr lang="en-US" sz="40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25.1 mag</a:t>
                      </a:r>
                      <a:endParaRPr lang="en-US" sz="2400" b="1" kern="12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M (Strehl=0.6)</a:t>
                      </a:r>
                      <a:endParaRPr lang="en-US" sz="4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15.6 mag</a:t>
                      </a:r>
                      <a:endParaRPr lang="en-US" sz="2400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IRAC 4.5</a:t>
                      </a:r>
                      <a:endParaRPr lang="en-US" sz="4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20.4</a:t>
                      </a:r>
                      <a:endParaRPr lang="en-US" sz="4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371600" y="6324600"/>
            <a:ext cx="22545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(Vega mag, 5</a:t>
            </a:r>
            <a:r>
              <a:rPr lang="en-US" sz="2000" i="1" dirty="0" smtClean="0">
                <a:solidFill>
                  <a:schemeClr val="bg1"/>
                </a:solidFill>
                <a:latin typeface="Symbol"/>
                <a:ea typeface="Times New Roman"/>
              </a:rPr>
              <a:t>s</a:t>
            </a:r>
            <a:r>
              <a:rPr lang="en-US" sz="2000" i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, 1hr)</a:t>
            </a:r>
            <a:endParaRPr lang="en-US" sz="2000" i="1" dirty="0"/>
          </a:p>
        </p:txBody>
      </p:sp>
      <p:sp>
        <p:nvSpPr>
          <p:cNvPr id="10" name="Rectangle 9"/>
          <p:cNvSpPr/>
          <p:nvPr/>
        </p:nvSpPr>
        <p:spPr>
          <a:xfrm>
            <a:off x="304800" y="4191000"/>
            <a:ext cx="8382000" cy="1295400"/>
          </a:xfrm>
          <a:prstGeom prst="rect">
            <a:avLst/>
          </a:prstGeom>
          <a:noFill/>
          <a:ln w="76200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5486400"/>
            <a:ext cx="8382000" cy="838200"/>
          </a:xfrm>
          <a:prstGeom prst="rect">
            <a:avLst/>
          </a:prstGeom>
          <a:noFill/>
          <a:ln w="76200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  <p:bldP spid="10" grpId="2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B3C27D7-70F3-497E-AE93-BE2E84087599}" type="slidenum">
              <a:rPr lang="en-US"/>
              <a:pPr/>
              <a:t>6</a:t>
            </a:fld>
            <a:endParaRPr lang="en-US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US" dirty="0" smtClean="0">
                <a:cs typeface="Arial" charset="0"/>
              </a:rPr>
              <a:t>Key Science Programs:  First Light</a:t>
            </a:r>
            <a:endParaRPr lang="en-US" dirty="0">
              <a:cs typeface="Arial" charset="0"/>
            </a:endParaRP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3560064" cy="50292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dirty="0" smtClean="0"/>
              <a:t>NIRCam is 100x more sensitive Spitzer  for ultra-deep surveys for youngest galaxies (z~10)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Multi-Filter set for  ~4% photometric redshifts for &gt;98% of galaxies in multi-color survey.</a:t>
            </a:r>
          </a:p>
          <a:p>
            <a:pPr eaLnBrk="1" hangingPunct="1"/>
            <a:endParaRPr lang="en-US" sz="2800" dirty="0" smtClean="0"/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3429000" y="1187450"/>
          <a:ext cx="5715000" cy="3571875"/>
        </p:xfrm>
        <a:graphic>
          <a:graphicData uri="http://schemas.openxmlformats.org/presentationml/2006/ole">
            <p:oleObj spid="_x0000_s4098" name="Worksheet" r:id="rId4" imgW="7576560" imgH="5019840" progId="Excel.Sheet.8">
              <p:embed/>
            </p:oleObj>
          </a:graphicData>
        </a:graphic>
      </p:graphicFrame>
      <p:sp>
        <p:nvSpPr>
          <p:cNvPr id="5127" name="Text Box 5"/>
          <p:cNvSpPr txBox="1">
            <a:spLocks noChangeAspect="1" noChangeArrowheads="1"/>
          </p:cNvSpPr>
          <p:nvPr/>
        </p:nvSpPr>
        <p:spPr bwMode="auto">
          <a:xfrm>
            <a:off x="3733800" y="4716463"/>
            <a:ext cx="51816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The z=10 galaxy has a mass of 4x10</a:t>
            </a:r>
            <a:r>
              <a:rPr lang="en-US" sz="2000" baseline="30000" dirty="0">
                <a:solidFill>
                  <a:schemeClr val="bg1"/>
                </a:solidFill>
                <a:latin typeface="Comic Sans MS" pitchFamily="66" charset="0"/>
              </a:rPr>
              <a:t>8</a:t>
            </a:r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M</a:t>
            </a:r>
            <a:r>
              <a:rPr lang="en-US" sz="2000" baseline="-25000" dirty="0">
                <a:solidFill>
                  <a:schemeClr val="bg1"/>
                </a:solidFill>
                <a:latin typeface="Comic Sans MS" pitchFamily="66" charset="0"/>
              </a:rPr>
              <a:t>Sun</a:t>
            </a:r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endParaRPr lang="en-US" sz="2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Assumes </a:t>
            </a:r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50,000 sec/filter with 2x time on longest wavelength</a:t>
            </a:r>
          </a:p>
        </p:txBody>
      </p:sp>
      <p:sp>
        <p:nvSpPr>
          <p:cNvPr id="5128" name="Line 6"/>
          <p:cNvSpPr>
            <a:spLocks noChangeShapeType="1"/>
          </p:cNvSpPr>
          <p:nvPr/>
        </p:nvSpPr>
        <p:spPr bwMode="auto">
          <a:xfrm flipH="1">
            <a:off x="3937000" y="3098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9" name="Text Box 7"/>
          <p:cNvSpPr txBox="1">
            <a:spLocks noChangeArrowheads="1"/>
          </p:cNvSpPr>
          <p:nvPr/>
        </p:nvSpPr>
        <p:spPr bwMode="auto">
          <a:xfrm>
            <a:off x="3489325" y="3079750"/>
            <a:ext cx="777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latin typeface="Tahoma" charset="0"/>
              </a:rPr>
              <a:t>M</a:t>
            </a:r>
            <a:r>
              <a:rPr lang="en-US" sz="1400" baseline="-25000">
                <a:latin typeface="Tahoma" charset="0"/>
              </a:rPr>
              <a:t>AB</a:t>
            </a:r>
            <a:r>
              <a:rPr lang="en-US" sz="1400">
                <a:latin typeface="Tahoma" charset="0"/>
              </a:rPr>
              <a:t>=30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48400" y="4114800"/>
            <a:ext cx="9905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Symbol" pitchFamily="18" charset="2"/>
              </a:rPr>
              <a:t>l (m</a:t>
            </a:r>
            <a:r>
              <a:rPr lang="en-US" b="1" dirty="0" smtClean="0"/>
              <a:t>m)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257800" y="3429000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Z=10</a:t>
            </a:r>
            <a:endParaRPr lang="en-US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4428497" y="3429000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Z=5</a:t>
            </a:r>
            <a:endParaRPr lang="en-US" b="1" i="1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7/6/2012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NIRCAM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hart 19"/>
          <p:cNvGraphicFramePr/>
          <p:nvPr/>
        </p:nvGraphicFramePr>
        <p:xfrm>
          <a:off x="3886200" y="2731048"/>
          <a:ext cx="52578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886200" y="990600"/>
            <a:ext cx="510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  <a:cs typeface="Arial" charset="0"/>
              </a:rPr>
              <a:t> NIRCam’s </a:t>
            </a:r>
            <a:r>
              <a:rPr lang="en-US" sz="2400" b="1" dirty="0">
                <a:solidFill>
                  <a:schemeClr val="bg1"/>
                </a:solidFill>
                <a:cs typeface="Arial" charset="0"/>
              </a:rPr>
              <a:t>combination of sensitivity and angular resolution will reveal how galaxies develop their characteristic shapes.</a:t>
            </a:r>
          </a:p>
        </p:txBody>
      </p:sp>
      <p:grpSp>
        <p:nvGrpSpPr>
          <p:cNvPr id="2" name="Group 11"/>
          <p:cNvGrpSpPr/>
          <p:nvPr/>
        </p:nvGrpSpPr>
        <p:grpSpPr>
          <a:xfrm>
            <a:off x="386914" y="993227"/>
            <a:ext cx="3333750" cy="5334000"/>
            <a:chOff x="386914" y="993227"/>
            <a:chExt cx="3333750" cy="5334000"/>
          </a:xfrm>
        </p:grpSpPr>
        <p:grpSp>
          <p:nvGrpSpPr>
            <p:cNvPr id="3" name="Group 16"/>
            <p:cNvGrpSpPr/>
            <p:nvPr/>
          </p:nvGrpSpPr>
          <p:grpSpPr>
            <a:xfrm>
              <a:off x="386914" y="993227"/>
              <a:ext cx="3333750" cy="5334000"/>
              <a:chOff x="5810250" y="1066800"/>
              <a:chExt cx="3333750" cy="5334000"/>
            </a:xfrm>
          </p:grpSpPr>
          <p:pic>
            <p:nvPicPr>
              <p:cNvPr id="18" name="Picture 17" descr="ps_wfc3.jpg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>
                <a:off x="5810250" y="1066800"/>
                <a:ext cx="3333750" cy="2667000"/>
              </a:xfrm>
              <a:prstGeom prst="rect">
                <a:avLst/>
              </a:prstGeom>
            </p:spPr>
          </p:pic>
          <p:pic>
            <p:nvPicPr>
              <p:cNvPr id="19" name="Picture 18" descr="pss_jwst.jpg"/>
              <p:cNvPicPr>
                <a:picLocks noChangeAspect="1"/>
              </p:cNvPicPr>
              <p:nvPr/>
            </p:nvPicPr>
            <p:blipFill>
              <a:blip r:embed="rId5" cstate="screen"/>
              <a:stretch>
                <a:fillRect/>
              </a:stretch>
            </p:blipFill>
            <p:spPr>
              <a:xfrm>
                <a:off x="5820102" y="3657600"/>
                <a:ext cx="3323896" cy="2743200"/>
              </a:xfrm>
              <a:prstGeom prst="rect">
                <a:avLst/>
              </a:prstGeom>
            </p:spPr>
          </p:pic>
        </p:grpSp>
        <p:sp>
          <p:nvSpPr>
            <p:cNvPr id="10" name="TextBox 9"/>
            <p:cNvSpPr txBox="1"/>
            <p:nvPr/>
          </p:nvSpPr>
          <p:spPr>
            <a:xfrm>
              <a:off x="536028" y="1024749"/>
              <a:ext cx="22973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chemeClr val="bg1"/>
                  </a:solidFill>
                  <a:cs typeface="Arial" charset="0"/>
                </a:rPr>
                <a:t>HST+ WFC3 resolution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3476" y="3605038"/>
              <a:ext cx="25959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chemeClr val="bg1"/>
                  </a:solidFill>
                  <a:cs typeface="Arial" charset="0"/>
                </a:rPr>
                <a:t>JWST+NIRCam resolution</a:t>
              </a:r>
            </a:p>
          </p:txBody>
        </p:sp>
      </p:grp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656431" y="0"/>
            <a:ext cx="767873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FFFF00"/>
                </a:solidFill>
                <a:latin typeface="+mj-lt"/>
                <a:cs typeface="Arial" charset="0"/>
              </a:rPr>
              <a:t>Key Science Programs:   Assembly of Galaxies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rgbClr val="FFFF00"/>
              </a:solidFill>
              <a:latin typeface="+mj-lt"/>
              <a:cs typeface="Arial" charset="0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7/6/2012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73C6720-6F05-4A4B-B418-62359B61FECA}" type="slidenum">
              <a:rPr lang="en-US"/>
              <a:pPr/>
              <a:t>8</a:t>
            </a:fld>
            <a:endParaRPr lang="en-US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495800" cy="1447800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US" sz="3200" b="1" dirty="0" smtClean="0">
                <a:cs typeface="Arial" charset="0"/>
              </a:rPr>
              <a:t>Key Science Programs:   Star And Planet Formation</a:t>
            </a:r>
          </a:p>
        </p:txBody>
      </p:sp>
      <p:sp>
        <p:nvSpPr>
          <p:cNvPr id="29" name="Content Placeholder 18"/>
          <p:cNvSpPr txBox="1">
            <a:spLocks/>
          </p:cNvSpPr>
          <p:nvPr/>
        </p:nvSpPr>
        <p:spPr>
          <a:xfrm>
            <a:off x="0" y="3886200"/>
            <a:ext cx="8534400" cy="129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76200" y="0"/>
            <a:ext cx="9035774" cy="4800600"/>
            <a:chOff x="76200" y="0"/>
            <a:chExt cx="9035774" cy="4800600"/>
          </a:xfrm>
        </p:grpSpPr>
        <p:sp>
          <p:nvSpPr>
            <p:cNvPr id="31" name="Content Placeholder 18"/>
            <p:cNvSpPr txBox="1">
              <a:spLocks/>
            </p:cNvSpPr>
            <p:nvPr/>
          </p:nvSpPr>
          <p:spPr>
            <a:xfrm>
              <a:off x="76200" y="1447800"/>
              <a:ext cx="3810000" cy="33528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234950" marR="0" lvl="0" indent="-2349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Star formation:</a:t>
              </a:r>
              <a:r>
                <a:rPr kumimoji="0" lang="en-US" sz="2400" b="0" i="0" u="none" strike="noStrike" kern="120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Near &amp; Far</a:t>
              </a:r>
            </a:p>
            <a:p>
              <a:pPr marL="630238" lvl="1" indent="-284163">
                <a:buFont typeface="Calibri" pitchFamily="34" charset="0"/>
                <a:buChar char="―"/>
              </a:pPr>
              <a:r>
                <a:rPr lang="en-US" sz="2000" dirty="0" smtClean="0">
                  <a:solidFill>
                    <a:schemeClr val="bg1"/>
                  </a:solidFill>
                </a:rPr>
                <a:t>Closest clusters (140-500 pc) to probe low mass IMF (1 Jupiter mass)</a:t>
              </a:r>
            </a:p>
            <a:p>
              <a:pPr marL="630238" lvl="1" indent="-284163">
                <a:buFont typeface="Calibri" pitchFamily="34" charset="0"/>
                <a:buChar char="―"/>
              </a:pPr>
              <a:r>
                <a:rPr lang="en-US" sz="2000" dirty="0" smtClean="0">
                  <a:solidFill>
                    <a:schemeClr val="bg1"/>
                  </a:solidFill>
                </a:rPr>
                <a:t>Most distant clusters (</a:t>
              </a:r>
              <a:r>
                <a:rPr lang="en-US" sz="2000" dirty="0" err="1" smtClean="0">
                  <a:solidFill>
                    <a:schemeClr val="bg1"/>
                  </a:solidFill>
                </a:rPr>
                <a:t>MW,LMC,SMC,Local</a:t>
              </a:r>
              <a:r>
                <a:rPr lang="en-US" sz="2000" dirty="0" smtClean="0">
                  <a:solidFill>
                    <a:schemeClr val="bg1"/>
                  </a:solidFill>
                </a:rPr>
                <a:t> group ) to probe high mass IMF</a:t>
              </a:r>
            </a:p>
            <a:p>
              <a:pPr marL="630238" lvl="1" indent="-284163">
                <a:buFont typeface="Calibri" pitchFamily="34" charset="0"/>
                <a:buChar char="―"/>
              </a:pPr>
              <a:r>
                <a:rPr lang="en-US" sz="2000" dirty="0" smtClean="0">
                  <a:solidFill>
                    <a:schemeClr val="bg1"/>
                  </a:solidFill>
                </a:rPr>
                <a:t>Cluster dynamics from  NIRCam proper motions and RV at  &lt;1 km/s level</a:t>
              </a:r>
            </a:p>
            <a:p>
              <a:pPr marL="742950" marR="0" lvl="1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–"/>
                <a:tabLst/>
                <a:defRPr/>
              </a:pPr>
              <a:endPara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3866322" y="0"/>
              <a:ext cx="5245652" cy="3810000"/>
              <a:chOff x="3866322" y="0"/>
              <a:chExt cx="5245652" cy="3810000"/>
            </a:xfrm>
          </p:grpSpPr>
          <p:pic>
            <p:nvPicPr>
              <p:cNvPr id="32" name="Picture 4" descr="BastianFig01_PPT.tif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866322" y="0"/>
                <a:ext cx="5245652" cy="381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5498592" y="2676144"/>
                <a:ext cx="251459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600" i="1" dirty="0" smtClean="0"/>
                  <a:t>Bastian, Covey, Meyer 2010</a:t>
                </a:r>
                <a:endParaRPr lang="en-US" sz="1600" i="1" dirty="0"/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152400" y="3886200"/>
            <a:ext cx="9067800" cy="2971800"/>
            <a:chOff x="152400" y="3886200"/>
            <a:chExt cx="9067800" cy="2971800"/>
          </a:xfrm>
        </p:grpSpPr>
        <p:grpSp>
          <p:nvGrpSpPr>
            <p:cNvPr id="35" name="Group 34"/>
            <p:cNvGrpSpPr/>
            <p:nvPr/>
          </p:nvGrpSpPr>
          <p:grpSpPr>
            <a:xfrm>
              <a:off x="3810000" y="3886200"/>
              <a:ext cx="5410200" cy="2971800"/>
              <a:chOff x="5562600" y="3886200"/>
              <a:chExt cx="5410200" cy="2971800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5562600" y="3886200"/>
                <a:ext cx="5410200" cy="2971800"/>
                <a:chOff x="3733800" y="3886200"/>
                <a:chExt cx="5410200" cy="2971800"/>
              </a:xfrm>
            </p:grpSpPr>
            <p:sp>
              <p:nvSpPr>
                <p:cNvPr id="22" name="TextBox 21"/>
                <p:cNvSpPr txBox="1"/>
                <p:nvPr/>
              </p:nvSpPr>
              <p:spPr>
                <a:xfrm>
                  <a:off x="3733800" y="3886200"/>
                  <a:ext cx="5410200" cy="381000"/>
                </a:xfrm>
                <a:prstGeom prst="rect">
                  <a:avLst/>
                </a:prstGeom>
                <a:solidFill>
                  <a:schemeClr val="tx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1"/>
                      </a:solidFill>
                    </a:rPr>
                    <a:t>      5                                      20                                40 nm</a:t>
                  </a: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6" name="Group 25"/>
                <p:cNvGrpSpPr/>
                <p:nvPr/>
              </p:nvGrpSpPr>
              <p:grpSpPr>
                <a:xfrm>
                  <a:off x="3733800" y="4181475"/>
                  <a:ext cx="5410200" cy="2676525"/>
                  <a:chOff x="3733800" y="4181475"/>
                  <a:chExt cx="5410200" cy="2676525"/>
                </a:xfrm>
              </p:grpSpPr>
              <p:grpSp>
                <p:nvGrpSpPr>
                  <p:cNvPr id="16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3733800" y="4181475"/>
                    <a:ext cx="5410200" cy="2676525"/>
                    <a:chOff x="2064" y="1632"/>
                    <a:chExt cx="3408" cy="1686"/>
                  </a:xfrm>
                </p:grpSpPr>
                <p:pic>
                  <p:nvPicPr>
                    <p:cNvPr id="17" name="Picture 5" descr="disks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2064" y="1632"/>
                      <a:ext cx="3408" cy="1686"/>
                    </a:xfrm>
                    <a:prstGeom prst="rect">
                      <a:avLst/>
                    </a:prstGeom>
                    <a:noFill/>
                  </p:spPr>
                </p:pic>
                <p:sp>
                  <p:nvSpPr>
                    <p:cNvPr id="18" name="Text Box 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308" y="2341"/>
                      <a:ext cx="173" cy="13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800">
                          <a:solidFill>
                            <a:schemeClr val="bg1"/>
                          </a:solidFill>
                        </a:rPr>
                        <a:t>0”</a:t>
                      </a:r>
                    </a:p>
                  </p:txBody>
                </p:sp>
                <p:sp>
                  <p:nvSpPr>
                    <p:cNvPr id="20" name="Text Box 1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803" y="2341"/>
                      <a:ext cx="173" cy="13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800">
                          <a:solidFill>
                            <a:schemeClr val="bg1"/>
                          </a:solidFill>
                        </a:rPr>
                        <a:t>4”</a:t>
                      </a:r>
                    </a:p>
                  </p:txBody>
                </p:sp>
              </p:grpSp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3810000" y="5029200"/>
                    <a:ext cx="902811" cy="369332"/>
                  </a:xfrm>
                  <a:prstGeom prst="rect">
                    <a:avLst/>
                  </a:prstGeom>
                  <a:solidFill>
                    <a:schemeClr val="tx1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3x </a:t>
                    </a:r>
                    <a:r>
                      <a:rPr lang="en-US" dirty="0" smtClean="0">
                        <a:solidFill>
                          <a:schemeClr val="bg1"/>
                        </a:solidFill>
                        <a:latin typeface="Symbol" pitchFamily="18" charset="2"/>
                      </a:rPr>
                      <a:t>b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dirty="0" err="1" smtClean="0">
                        <a:solidFill>
                          <a:schemeClr val="bg1"/>
                        </a:solidFill>
                      </a:rPr>
                      <a:t>Pic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  <p:sp>
            <p:nvSpPr>
              <p:cNvPr id="23" name="TextBox 22"/>
              <p:cNvSpPr txBox="1"/>
              <p:nvPr/>
            </p:nvSpPr>
            <p:spPr>
              <a:xfrm>
                <a:off x="5638800" y="6368534"/>
                <a:ext cx="898003" cy="369332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Disk/50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152400" y="4580453"/>
              <a:ext cx="3552604" cy="2277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3038" indent="-173038">
                <a:spcBef>
                  <a:spcPts val="0"/>
                </a:spcBef>
                <a:buFont typeface="Arial" pitchFamily="34" charset="0"/>
                <a:buChar char="•"/>
              </a:pPr>
              <a:r>
                <a:rPr lang="en-US" sz="2400" dirty="0" smtClean="0">
                  <a:solidFill>
                    <a:schemeClr val="bg1"/>
                  </a:solidFill>
                </a:rPr>
                <a:t>Disk Evolution: </a:t>
              </a:r>
            </a:p>
            <a:p>
              <a:pPr lvl="1" indent="-111125">
                <a:spcBef>
                  <a:spcPts val="0"/>
                </a:spcBef>
                <a:buFont typeface="Calibri" pitchFamily="34" charset="0"/>
                <a:buChar char="―"/>
              </a:pPr>
              <a:r>
                <a:rPr lang="en-US" sz="2000" dirty="0" smtClean="0">
                  <a:solidFill>
                    <a:schemeClr val="bg1"/>
                  </a:solidFill>
                </a:rPr>
                <a:t> Probe protostellar and   debris </a:t>
              </a:r>
              <a:r>
                <a:rPr lang="en-US" sz="2000" dirty="0" smtClean="0">
                  <a:solidFill>
                    <a:schemeClr val="bg1"/>
                  </a:solidFill>
                  <a:sym typeface="Wingdings" pitchFamily="2" charset="2"/>
                </a:rPr>
                <a:t>disks</a:t>
              </a:r>
            </a:p>
            <a:p>
              <a:pPr lvl="1" indent="-111125">
                <a:spcBef>
                  <a:spcPts val="0"/>
                </a:spcBef>
                <a:buFont typeface="Calibri" pitchFamily="34" charset="0"/>
                <a:buChar char="―"/>
              </a:pPr>
              <a:r>
                <a:rPr lang="en-US" sz="2000" dirty="0" smtClean="0">
                  <a:solidFill>
                    <a:schemeClr val="bg1"/>
                  </a:solidFill>
                </a:rPr>
                <a:t> Look for rings, gaps, planets?</a:t>
              </a:r>
            </a:p>
            <a:p>
              <a:pPr lvl="1" indent="-111125">
                <a:spcBef>
                  <a:spcPts val="0"/>
                </a:spcBef>
                <a:buFont typeface="Calibri" pitchFamily="34" charset="0"/>
                <a:buChar char="―"/>
              </a:pPr>
              <a:r>
                <a:rPr lang="en-US" sz="2000" dirty="0" smtClean="0">
                  <a:solidFill>
                    <a:schemeClr val="bg1"/>
                  </a:solidFill>
                </a:rPr>
                <a:t> Map dust, ice distribution</a:t>
              </a:r>
            </a:p>
            <a:p>
              <a:pPr>
                <a:buFont typeface="Arial" pitchFamily="34" charset="0"/>
                <a:buChar char="•"/>
              </a:pP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441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Nearby Y Dwarfs: The Closest Planets?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219200"/>
            <a:ext cx="4876800" cy="5181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dirty="0" smtClean="0"/>
              <a:t>WISE &amp; Spitzer objects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T &lt; 500 K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Mass ~1-20 M</a:t>
            </a:r>
            <a:r>
              <a:rPr lang="en-US" sz="2400" baseline="-25000" dirty="0" smtClean="0"/>
              <a:t>Jup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Ages ~0.1-5 Gyr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Distances &lt; 20 pc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Astrometry and </a:t>
            </a:r>
            <a:r>
              <a:rPr lang="en-US" sz="2800" dirty="0" err="1" smtClean="0"/>
              <a:t>binarity</a:t>
            </a:r>
            <a:endParaRPr lang="en-US" sz="2800" dirty="0" smtClean="0"/>
          </a:p>
          <a:p>
            <a:pPr lvl="1">
              <a:spcBef>
                <a:spcPts val="0"/>
              </a:spcBef>
            </a:pPr>
            <a:r>
              <a:rPr lang="en-US" sz="2400" dirty="0" smtClean="0"/>
              <a:t>100-200 mas parallax and 10s mas orbital motions  easily detectable w. many ref stars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Bright sources (</a:t>
            </a:r>
            <a:r>
              <a:rPr lang="en-US" sz="2800" u="sng" dirty="0" smtClean="0"/>
              <a:t>&gt;</a:t>
            </a:r>
            <a:r>
              <a:rPr lang="en-US" sz="2800" dirty="0" smtClean="0"/>
              <a:t>100 </a:t>
            </a:r>
            <a:r>
              <a:rPr lang="en-US" sz="2800" dirty="0" err="1" smtClean="0">
                <a:latin typeface="Symbol" pitchFamily="18" charset="2"/>
              </a:rPr>
              <a:t>m</a:t>
            </a:r>
            <a:r>
              <a:rPr lang="en-US" sz="2800" dirty="0" err="1" smtClean="0"/>
              <a:t>Jy</a:t>
            </a:r>
            <a:r>
              <a:rPr lang="en-US" sz="2800" dirty="0" smtClean="0"/>
              <a:t>)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Grism and </a:t>
            </a:r>
            <a:r>
              <a:rPr lang="en-US" sz="2400" dirty="0" err="1" smtClean="0"/>
              <a:t>NIRSpec</a:t>
            </a:r>
            <a:r>
              <a:rPr lang="en-US" sz="2400" dirty="0" smtClean="0"/>
              <a:t> spectra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Compare with spectra of  bound   planets formed via   disk fragmentation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AA69C-DACC-4A0E-AF04-36985D831147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NIRCAM</a:t>
            </a:r>
            <a:endParaRPr lang="en-US" dirty="0"/>
          </a:p>
        </p:txBody>
      </p:sp>
      <p:pic>
        <p:nvPicPr>
          <p:cNvPr id="9" name="Picture 8" descr="fig3.jpg"/>
          <p:cNvPicPr>
            <a:picLocks noChangeAspect="1"/>
          </p:cNvPicPr>
          <p:nvPr/>
        </p:nvPicPr>
        <p:blipFill>
          <a:blip r:embed="rId3" cstate="print"/>
          <a:srcRect l="11177" t="28889" r="12614" b="27778"/>
          <a:stretch>
            <a:fillRect/>
          </a:stretch>
        </p:blipFill>
        <p:spPr>
          <a:xfrm>
            <a:off x="4495800" y="3429000"/>
            <a:ext cx="4659923" cy="3429000"/>
          </a:xfrm>
          <a:prstGeom prst="rect">
            <a:avLst/>
          </a:prstGeom>
        </p:spPr>
      </p:pic>
      <p:pic>
        <p:nvPicPr>
          <p:cNvPr id="112641" name="Picture 1"/>
          <p:cNvPicPr>
            <a:picLocks noChangeAspect="1" noChangeArrowheads="1"/>
          </p:cNvPicPr>
          <p:nvPr/>
        </p:nvPicPr>
        <p:blipFill>
          <a:blip r:embed="rId4" cstate="print"/>
          <a:srcRect l="2941" t="11550" r="5765" b="12791"/>
          <a:stretch>
            <a:fillRect/>
          </a:stretch>
        </p:blipFill>
        <p:spPr bwMode="auto">
          <a:xfrm>
            <a:off x="4418350" y="0"/>
            <a:ext cx="47256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410200" y="304800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D~10 pc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1087</TotalTime>
  <Words>1534</Words>
  <Application>Microsoft Office PowerPoint</Application>
  <PresentationFormat>On-screen Show (4:3)</PresentationFormat>
  <Paragraphs>347</Paragraphs>
  <Slides>23</Slides>
  <Notes>23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Office Theme</vt:lpstr>
      <vt:lpstr>Chart</vt:lpstr>
      <vt:lpstr>Worksheet</vt:lpstr>
      <vt:lpstr>NIRCam:  A Revolutionary  Near-IR Capability with  JWST</vt:lpstr>
      <vt:lpstr>Science Goals  Require 1-5 mm Performance</vt:lpstr>
      <vt:lpstr>NIRCam: Simple but Powerful Capability</vt:lpstr>
      <vt:lpstr>Slide 4</vt:lpstr>
      <vt:lpstr>NIRCam’s Revolutionary Capabilities</vt:lpstr>
      <vt:lpstr>Key Science Programs:  First Light</vt:lpstr>
      <vt:lpstr>Slide 7</vt:lpstr>
      <vt:lpstr>Key Science Programs:   Star And Planet Formation</vt:lpstr>
      <vt:lpstr>Nearby Y Dwarfs: The Closest Planets?</vt:lpstr>
      <vt:lpstr>Key Science Programs:  ExoPlanet Science</vt:lpstr>
      <vt:lpstr>NIRCam Planet Imaging</vt:lpstr>
      <vt:lpstr>Key Science Program:  Properties  of Kuiper Belt Objects</vt:lpstr>
      <vt:lpstr>JWST Will Study Outer Planets (Even Mars!)</vt:lpstr>
      <vt:lpstr>Coronagraph  Status</vt:lpstr>
      <vt:lpstr>JWST Transit Science</vt:lpstr>
      <vt:lpstr>Transit Measurements Require Extreme Precision</vt:lpstr>
      <vt:lpstr>Slide 17</vt:lpstr>
      <vt:lpstr>New Spectral Line and Photometric Simulation Masks</vt:lpstr>
      <vt:lpstr>First Light With JWST  Planet Spectrum Testbed</vt:lpstr>
      <vt:lpstr> </vt:lpstr>
      <vt:lpstr>Near IR Detectors</vt:lpstr>
      <vt:lpstr>Replacement Detectors Being Fabricated to Fix Hot Pixel Problem</vt:lpstr>
      <vt:lpstr>NIRCam Ready To Go </vt:lpstr>
    </vt:vector>
  </TitlesOfParts>
  <Company>IPAC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Chas Beichman</dc:creator>
  <cp:lastModifiedBy>chas</cp:lastModifiedBy>
  <cp:revision>121</cp:revision>
  <dcterms:created xsi:type="dcterms:W3CDTF">2010-04-05T20:36:07Z</dcterms:created>
  <dcterms:modified xsi:type="dcterms:W3CDTF">2012-07-06T07:12:14Z</dcterms:modified>
</cp:coreProperties>
</file>